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45"/>
  </p:notesMasterIdLst>
  <p:sldIdLst>
    <p:sldId id="256" r:id="rId2"/>
    <p:sldId id="257" r:id="rId3"/>
    <p:sldId id="266" r:id="rId4"/>
    <p:sldId id="259" r:id="rId5"/>
    <p:sldId id="260" r:id="rId6"/>
    <p:sldId id="261" r:id="rId7"/>
    <p:sldId id="262" r:id="rId8"/>
    <p:sldId id="267" r:id="rId9"/>
    <p:sldId id="278" r:id="rId10"/>
    <p:sldId id="277" r:id="rId11"/>
    <p:sldId id="276" r:id="rId12"/>
    <p:sldId id="275" r:id="rId13"/>
    <p:sldId id="274" r:id="rId14"/>
    <p:sldId id="273" r:id="rId15"/>
    <p:sldId id="272" r:id="rId16"/>
    <p:sldId id="271" r:id="rId17"/>
    <p:sldId id="270" r:id="rId18"/>
    <p:sldId id="269" r:id="rId19"/>
    <p:sldId id="268" r:id="rId20"/>
    <p:sldId id="279" r:id="rId21"/>
    <p:sldId id="280" r:id="rId22"/>
    <p:sldId id="281" r:id="rId23"/>
    <p:sldId id="282" r:id="rId24"/>
    <p:sldId id="283" r:id="rId25"/>
    <p:sldId id="284" r:id="rId26"/>
    <p:sldId id="285" r:id="rId27"/>
    <p:sldId id="289" r:id="rId28"/>
    <p:sldId id="290" r:id="rId29"/>
    <p:sldId id="291" r:id="rId30"/>
    <p:sldId id="292" r:id="rId31"/>
    <p:sldId id="293" r:id="rId32"/>
    <p:sldId id="294" r:id="rId33"/>
    <p:sldId id="295" r:id="rId34"/>
    <p:sldId id="296" r:id="rId35"/>
    <p:sldId id="297" r:id="rId36"/>
    <p:sldId id="298" r:id="rId37"/>
    <p:sldId id="299" r:id="rId38"/>
    <p:sldId id="300" r:id="rId39"/>
    <p:sldId id="301" r:id="rId40"/>
    <p:sldId id="302" r:id="rId41"/>
    <p:sldId id="303" r:id="rId42"/>
    <p:sldId id="304" r:id="rId43"/>
    <p:sldId id="305"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نمط متوسط 2 - تميي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نمط متوسط 2 - تميي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846562-DC11-40A9-965A-29EB92756B78}" type="datetimeFigureOut">
              <a:rPr lang="en-US" smtClean="0"/>
              <a:t>2/5/2020</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DACE9E-62DE-4B9B-B221-C55B013E46FF}" type="slidenum">
              <a:rPr lang="en-US" smtClean="0"/>
              <a:t>‹#›</a:t>
            </a:fld>
            <a:endParaRPr lang="en-US"/>
          </a:p>
        </p:txBody>
      </p:sp>
    </p:spTree>
    <p:extLst>
      <p:ext uri="{BB962C8B-B14F-4D97-AF65-F5344CB8AC3E}">
        <p14:creationId xmlns:p14="http://schemas.microsoft.com/office/powerpoint/2010/main" val="1941721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00DACE9E-62DE-4B9B-B221-C55B013E46FF}" type="slidenum">
              <a:rPr lang="en-US" smtClean="0"/>
              <a:t>1</a:t>
            </a:fld>
            <a:endParaRPr lang="en-US"/>
          </a:p>
        </p:txBody>
      </p:sp>
    </p:spTree>
    <p:extLst>
      <p:ext uri="{BB962C8B-B14F-4D97-AF65-F5344CB8AC3E}">
        <p14:creationId xmlns:p14="http://schemas.microsoft.com/office/powerpoint/2010/main" val="4098213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00DACE9E-62DE-4B9B-B221-C55B013E46FF}" type="slidenum">
              <a:rPr lang="en-US" smtClean="0"/>
              <a:t>6</a:t>
            </a:fld>
            <a:endParaRPr lang="en-US"/>
          </a:p>
        </p:txBody>
      </p:sp>
    </p:spTree>
    <p:extLst>
      <p:ext uri="{BB962C8B-B14F-4D97-AF65-F5344CB8AC3E}">
        <p14:creationId xmlns:p14="http://schemas.microsoft.com/office/powerpoint/2010/main" val="31843266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3A0A2816-79C1-486D-B6B5-D50DEB1EBC67}"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FCDFE-7561-4FFF-9E9C-79678E305FFE}"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ar-SA" smtClean="0"/>
              <a:t>انقر لتحرير نمط العنوان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A0A2816-79C1-486D-B6B5-D50DEB1EBC67}"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FCDFE-7561-4FFF-9E9C-79678E305FF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A0A2816-79C1-486D-B6B5-D50DEB1EBC67}"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FCDFE-7561-4FFF-9E9C-79678E305FF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4" name="Date Placeholder 3"/>
          <p:cNvSpPr>
            <a:spLocks noGrp="1"/>
          </p:cNvSpPr>
          <p:nvPr>
            <p:ph type="dt" sz="half" idx="10"/>
          </p:nvPr>
        </p:nvSpPr>
        <p:spPr/>
        <p:txBody>
          <a:bodyPr/>
          <a:lstStyle/>
          <a:p>
            <a:fld id="{3A0A2816-79C1-486D-B6B5-D50DEB1EBC67}"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FCDFE-7561-4FFF-9E9C-79678E305FFE}"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3A0A2816-79C1-486D-B6B5-D50DEB1EBC67}"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FCDFE-7561-4FFF-9E9C-79678E305FF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5" name="Date Placeholder 4"/>
          <p:cNvSpPr>
            <a:spLocks noGrp="1"/>
          </p:cNvSpPr>
          <p:nvPr>
            <p:ph type="dt" sz="half" idx="10"/>
          </p:nvPr>
        </p:nvSpPr>
        <p:spPr/>
        <p:txBody>
          <a:bodyPr/>
          <a:lstStyle/>
          <a:p>
            <a:fld id="{3A0A2816-79C1-486D-B6B5-D50DEB1EBC67}" type="datetimeFigureOut">
              <a:rPr lang="en-US" smtClean="0"/>
              <a:t>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3FCDFE-7561-4FFF-9E9C-79678E305FF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3A0A2816-79C1-486D-B6B5-D50DEB1EBC67}" type="datetimeFigureOut">
              <a:rPr lang="en-US" smtClean="0"/>
              <a:t>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3FCDFE-7561-4FFF-9E9C-79678E305FF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3A0A2816-79C1-486D-B6B5-D50DEB1EBC67}" type="datetimeFigureOut">
              <a:rPr lang="en-US" smtClean="0"/>
              <a:t>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3FCDFE-7561-4FFF-9E9C-79678E305FF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0A2816-79C1-486D-B6B5-D50DEB1EBC67}" type="datetimeFigureOut">
              <a:rPr lang="en-US" smtClean="0"/>
              <a:t>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3FCDFE-7561-4FFF-9E9C-79678E305FF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3A0A2816-79C1-486D-B6B5-D50DEB1EBC67}" type="datetimeFigureOut">
              <a:rPr lang="en-US" smtClean="0"/>
              <a:t>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3FCDFE-7561-4FFF-9E9C-79678E305FF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3A0A2816-79C1-486D-B6B5-D50DEB1EBC67}" type="datetimeFigureOut">
              <a:rPr lang="en-US" smtClean="0"/>
              <a:t>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3FCDFE-7561-4FFF-9E9C-79678E305FF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3A0A2816-79C1-486D-B6B5-D50DEB1EBC67}" type="datetimeFigureOut">
              <a:rPr lang="en-US" smtClean="0"/>
              <a:t>2/5/2020</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673FCDFE-7561-4FFF-9E9C-79678E305FF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219200" y="3886200"/>
            <a:ext cx="6400800" cy="381000"/>
          </a:xfrm>
        </p:spPr>
        <p:txBody>
          <a:bodyPr>
            <a:normAutofit fontScale="25000" lnSpcReduction="20000"/>
          </a:bodyPr>
          <a:lstStyle/>
          <a:p>
            <a:endParaRPr lang="ar-IQ" sz="12800" b="1" dirty="0" smtClean="0">
              <a:solidFill>
                <a:srgbClr val="FFFF00"/>
              </a:solidFill>
            </a:endParaRPr>
          </a:p>
          <a:p>
            <a:r>
              <a:rPr lang="ar-IQ" sz="12800" b="1" dirty="0" err="1" smtClean="0">
                <a:solidFill>
                  <a:srgbClr val="FFFF00"/>
                </a:solidFill>
              </a:rPr>
              <a:t>أ.م.د</a:t>
            </a:r>
            <a:r>
              <a:rPr lang="ar-IQ" sz="12800" b="1" dirty="0" smtClean="0">
                <a:solidFill>
                  <a:srgbClr val="FFFF00"/>
                </a:solidFill>
              </a:rPr>
              <a:t> </a:t>
            </a:r>
            <a:r>
              <a:rPr lang="ar-IQ" sz="12800" b="1" dirty="0" smtClean="0">
                <a:solidFill>
                  <a:srgbClr val="FFFF00"/>
                </a:solidFill>
              </a:rPr>
              <a:t>ثريا محمود عبد </a:t>
            </a:r>
            <a:r>
              <a:rPr lang="ar-IQ" sz="12800" b="1" dirty="0" smtClean="0">
                <a:solidFill>
                  <a:srgbClr val="FFFF00"/>
                </a:solidFill>
              </a:rPr>
              <a:t>الحسن</a:t>
            </a:r>
          </a:p>
          <a:p>
            <a:endParaRPr lang="ar-IQ" sz="12800" b="1" dirty="0" smtClean="0">
              <a:solidFill>
                <a:srgbClr val="FFFF00"/>
              </a:solidFill>
            </a:endParaRPr>
          </a:p>
          <a:p>
            <a:r>
              <a:rPr lang="ar-IQ" sz="12800" b="1" dirty="0" smtClean="0">
                <a:solidFill>
                  <a:srgbClr val="00B0F0"/>
                </a:solidFill>
              </a:rPr>
              <a:t>المرحلة الثالثة / الكورس الاول</a:t>
            </a:r>
          </a:p>
          <a:p>
            <a:r>
              <a:rPr lang="ar-IQ" sz="12800" b="1" dirty="0" smtClean="0">
                <a:solidFill>
                  <a:srgbClr val="00B050"/>
                </a:solidFill>
              </a:rPr>
              <a:t>2019-2020 </a:t>
            </a:r>
            <a:endParaRPr lang="en-US" sz="12800" b="1" dirty="0">
              <a:solidFill>
                <a:srgbClr val="00B050"/>
              </a:solidFill>
            </a:endParaRPr>
          </a:p>
          <a:p>
            <a:endParaRPr lang="en-US" dirty="0"/>
          </a:p>
        </p:txBody>
      </p:sp>
      <p:sp>
        <p:nvSpPr>
          <p:cNvPr id="2" name="عنوان 1"/>
          <p:cNvSpPr>
            <a:spLocks noGrp="1"/>
          </p:cNvSpPr>
          <p:nvPr>
            <p:ph type="ctrTitle"/>
          </p:nvPr>
        </p:nvSpPr>
        <p:spPr>
          <a:xfrm>
            <a:off x="685800" y="1219201"/>
            <a:ext cx="7772400" cy="1981199"/>
          </a:xfrm>
        </p:spPr>
        <p:txBody>
          <a:bodyPr>
            <a:normAutofit/>
          </a:bodyPr>
          <a:lstStyle/>
          <a:p>
            <a:r>
              <a:rPr lang="ar-IQ" sz="4400" b="1" dirty="0" smtClean="0">
                <a:solidFill>
                  <a:srgbClr val="FF0000"/>
                </a:solidFill>
              </a:rPr>
              <a:t>تاريخ الدولة العربية الاسلامية</a:t>
            </a:r>
            <a:br>
              <a:rPr lang="ar-IQ" sz="4400" b="1" dirty="0" smtClean="0">
                <a:solidFill>
                  <a:srgbClr val="FF0000"/>
                </a:solidFill>
              </a:rPr>
            </a:br>
            <a:r>
              <a:rPr lang="ar-IQ" sz="4400" b="1" dirty="0" smtClean="0">
                <a:solidFill>
                  <a:srgbClr val="FF0000"/>
                </a:solidFill>
              </a:rPr>
              <a:t>في العصر </a:t>
            </a:r>
            <a:r>
              <a:rPr lang="ar-IQ" sz="4400" b="1" dirty="0" smtClean="0">
                <a:solidFill>
                  <a:srgbClr val="FF0000"/>
                </a:solidFill>
              </a:rPr>
              <a:t>العباسي</a:t>
            </a:r>
            <a:r>
              <a:rPr lang="en-US" dirty="0">
                <a:solidFill>
                  <a:srgbClr val="FFFF00"/>
                </a:solidFill>
              </a:rPr>
              <a:t/>
            </a:r>
            <a:br>
              <a:rPr lang="en-US" dirty="0">
                <a:solidFill>
                  <a:srgbClr val="FFFF00"/>
                </a:solidFill>
              </a:rPr>
            </a:br>
            <a:endParaRPr lang="en-US" dirty="0">
              <a:solidFill>
                <a:srgbClr val="FFFF00"/>
              </a:solidFill>
            </a:endParaRPr>
          </a:p>
        </p:txBody>
      </p:sp>
    </p:spTree>
    <p:extLst>
      <p:ext uri="{BB962C8B-B14F-4D97-AF65-F5344CB8AC3E}">
        <p14:creationId xmlns:p14="http://schemas.microsoft.com/office/powerpoint/2010/main" val="5851633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990600"/>
            <a:ext cx="7924800" cy="4724400"/>
          </a:xfrm>
        </p:spPr>
        <p:txBody>
          <a:bodyPr>
            <a:normAutofit fontScale="85000" lnSpcReduction="10000"/>
          </a:bodyPr>
          <a:lstStyle/>
          <a:p>
            <a:pPr marL="228600" marR="0" algn="just" rtl="1">
              <a:lnSpc>
                <a:spcPct val="115000"/>
              </a:lnSpc>
              <a:spcBef>
                <a:spcPts val="0"/>
              </a:spcBef>
              <a:spcAft>
                <a:spcPts val="1000"/>
              </a:spcAft>
            </a:pPr>
            <a:r>
              <a:rPr lang="ar-SA" sz="1800" dirty="0">
                <a:latin typeface="Calibri"/>
                <a:ea typeface="Calibri"/>
                <a:cs typeface="Simplified Arabic"/>
              </a:rPr>
              <a:t>كانت المعلومات التي تتحدث عن الدعوة العباسية في بدايتها الاولى قليلة جداً وسبب ذلك يعود إلى السرية التي عمل بها المنتمين إلى التنظيم، لهذا فأن عدد من المهتمين بتاريخ الدعوة اعتقد بأنها بدأت في خراسان واهمل المدة السابقة لها حيث كانت الدعوة تمارس في مدينة الكوفة ثم انصب الاهتمام فيما بعد نحو اقليم خراسان ومناطقه.</a:t>
            </a:r>
            <a:br>
              <a:rPr lang="ar-SA" sz="1800" dirty="0">
                <a:latin typeface="Calibri"/>
                <a:ea typeface="Calibri"/>
                <a:cs typeface="Simplified Arabic"/>
              </a:rPr>
            </a:br>
            <a:r>
              <a:rPr lang="ar-SA" sz="1800" dirty="0">
                <a:latin typeface="Calibri"/>
                <a:ea typeface="Calibri"/>
                <a:cs typeface="Simplified Arabic"/>
              </a:rPr>
              <a:t>وبعد عودة بكير بن </a:t>
            </a:r>
            <a:r>
              <a:rPr lang="ar-SA" sz="1800" dirty="0" err="1">
                <a:latin typeface="Calibri"/>
                <a:ea typeface="Calibri"/>
                <a:cs typeface="Simplified Arabic"/>
              </a:rPr>
              <a:t>ماهان</a:t>
            </a:r>
            <a:r>
              <a:rPr lang="ar-SA" sz="1800" dirty="0">
                <a:latin typeface="Calibri"/>
                <a:ea typeface="Calibri"/>
                <a:cs typeface="Simplified Arabic"/>
              </a:rPr>
              <a:t> ونقل نجاحاته في تلك الرحلة الاستكشافية قرروا نقل ساحة التنظيم إلى اقليم خراسان، وان تبقى الحميمة المقر الرئيس للتنظيم، ولابد ان نبين الاسباب التي ادت إلى التركيز على هاتين المنطقتين، فأما الحميمة واختيارها مقراً للتنظيم فيعود إلى:</a:t>
            </a:r>
            <a:br>
              <a:rPr lang="ar-SA" sz="1800" dirty="0">
                <a:latin typeface="Calibri"/>
                <a:ea typeface="Calibri"/>
                <a:cs typeface="Simplified Arabic"/>
              </a:rPr>
            </a:br>
            <a:r>
              <a:rPr lang="ar-SA" sz="1800" dirty="0">
                <a:latin typeface="Calibri"/>
                <a:ea typeface="Calibri"/>
                <a:cs typeface="Simplified Arabic"/>
              </a:rPr>
              <a:t>1- قربها من العاصمة دمشق يعني عدم توقع السلطات الاموية بوجود تنظيم معارض لسلطتهم بالقرب من مقرهم الرئيس.</a:t>
            </a:r>
            <a:endParaRPr lang="en-US" sz="1200" dirty="0">
              <a:latin typeface="Calibri"/>
              <a:ea typeface="Calibri"/>
              <a:cs typeface="Arial"/>
            </a:endParaRPr>
          </a:p>
          <a:p>
            <a:pPr marL="228600" marR="0" algn="just" rtl="1">
              <a:lnSpc>
                <a:spcPct val="115000"/>
              </a:lnSpc>
              <a:spcBef>
                <a:spcPts val="0"/>
              </a:spcBef>
              <a:spcAft>
                <a:spcPts val="1000"/>
              </a:spcAft>
            </a:pPr>
            <a:r>
              <a:rPr lang="ar-SA" sz="1800" dirty="0">
                <a:latin typeface="Calibri"/>
                <a:ea typeface="Calibri"/>
                <a:cs typeface="Simplified Arabic"/>
              </a:rPr>
              <a:t>2- وجود املاك واقطاع محمد بن علي العباسي في هذه المنطقة فهي مقرهم الرئيس الذي يمكنهم من خلاله إدارة التنظيم مع الافادة الاقتصادية التي تجنى من ذلك الاقطاع.</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3 - يمكن للنقباء الحضور اليها بعد موسم الحج لمناقشة الامور المهمة دون شكوك .</a:t>
            </a:r>
            <a:br>
              <a:rPr lang="ar-SA" sz="1800" dirty="0">
                <a:latin typeface="Calibri"/>
                <a:ea typeface="Calibri"/>
                <a:cs typeface="Simplified Arabic"/>
              </a:rPr>
            </a:br>
            <a:r>
              <a:rPr lang="ar-SA" sz="1800" dirty="0">
                <a:latin typeface="Calibri"/>
                <a:ea typeface="Calibri"/>
                <a:cs typeface="Simplified Arabic"/>
              </a:rPr>
              <a:t>أما فيما يتعلق بأسباب اختيار خراسان كساحة للدعاية العباسية فيعود إلى العوامل الاتية:</a:t>
            </a:r>
            <a:br>
              <a:rPr lang="ar-SA" sz="1800" dirty="0">
                <a:latin typeface="Calibri"/>
                <a:ea typeface="Calibri"/>
                <a:cs typeface="Simplified Arabic"/>
              </a:rPr>
            </a:br>
            <a:r>
              <a:rPr lang="ar-SA" sz="1800" dirty="0">
                <a:latin typeface="Calibri"/>
                <a:ea typeface="Calibri"/>
                <a:cs typeface="Simplified Arabic"/>
              </a:rPr>
              <a:t>1- بعدها عن العاصمة الاموية دمشق وكلما ابتعدت المنطقة كانت فيها السلطة اضعف</a:t>
            </a:r>
            <a:r>
              <a:rPr lang="ar-SA" sz="1800" dirty="0" smtClean="0">
                <a:latin typeface="Calibri"/>
                <a:ea typeface="Calibri"/>
                <a:cs typeface="Simplified Arabic"/>
              </a:rPr>
              <a:t>.</a:t>
            </a:r>
            <a:endParaRPr lang="ar-IQ" sz="1200" dirty="0" smtClean="0">
              <a:latin typeface="Calibri"/>
              <a:ea typeface="Calibri"/>
              <a:cs typeface="Arial"/>
            </a:endParaRPr>
          </a:p>
          <a:p>
            <a:pPr marL="0" marR="0" algn="just" rtl="1">
              <a:lnSpc>
                <a:spcPct val="115000"/>
              </a:lnSpc>
              <a:spcBef>
                <a:spcPts val="0"/>
              </a:spcBef>
              <a:spcAft>
                <a:spcPts val="1000"/>
              </a:spcAft>
            </a:pPr>
            <a:r>
              <a:rPr lang="ar-IQ" sz="1200" dirty="0">
                <a:latin typeface="Calibri"/>
                <a:ea typeface="Calibri"/>
                <a:cs typeface="Arial"/>
              </a:rPr>
              <a:t>2</a:t>
            </a:r>
            <a:r>
              <a:rPr lang="ar-SA" sz="1800" dirty="0" smtClean="0">
                <a:latin typeface="Calibri"/>
                <a:ea typeface="Calibri"/>
                <a:cs typeface="Simplified Arabic"/>
              </a:rPr>
              <a:t>- </a:t>
            </a:r>
            <a:r>
              <a:rPr lang="ar-SA" sz="1800" dirty="0">
                <a:latin typeface="Calibri"/>
                <a:ea typeface="Calibri"/>
                <a:cs typeface="Simplified Arabic"/>
              </a:rPr>
              <a:t>وجود الكثير من العرب.</a:t>
            </a:r>
            <a:endParaRPr lang="en-US" sz="1200" dirty="0">
              <a:latin typeface="Calibri"/>
              <a:ea typeface="Calibri"/>
              <a:cs typeface="Arial"/>
            </a:endParaRPr>
          </a:p>
          <a:p>
            <a:r>
              <a:rPr lang="ar-SA" sz="1800" dirty="0">
                <a:ea typeface="Calibri"/>
                <a:cs typeface="Simplified Arabic"/>
              </a:rPr>
              <a:t/>
            </a:r>
            <a:br>
              <a:rPr lang="ar-SA" sz="1800" dirty="0">
                <a:ea typeface="Calibri"/>
                <a:cs typeface="Simplified Arabic"/>
              </a:rPr>
            </a:br>
            <a:endParaRPr lang="en-US" dirty="0"/>
          </a:p>
        </p:txBody>
      </p:sp>
    </p:spTree>
    <p:extLst>
      <p:ext uri="{BB962C8B-B14F-4D97-AF65-F5344CB8AC3E}">
        <p14:creationId xmlns:p14="http://schemas.microsoft.com/office/powerpoint/2010/main" val="2634929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533400"/>
            <a:ext cx="7924800" cy="884238"/>
          </a:xfrm>
        </p:spPr>
        <p:txBody>
          <a:bodyPr/>
          <a:lstStyle/>
          <a:p>
            <a:pPr marL="676275" marR="0" algn="just" rtl="1">
              <a:lnSpc>
                <a:spcPct val="115000"/>
              </a:lnSpc>
              <a:spcBef>
                <a:spcPts val="0"/>
              </a:spcBef>
              <a:spcAft>
                <a:spcPts val="1000"/>
              </a:spcAft>
            </a:pPr>
            <a:r>
              <a:rPr lang="ar-SA" sz="3200" b="1" dirty="0">
                <a:solidFill>
                  <a:srgbClr val="FFFF00"/>
                </a:solidFill>
                <a:latin typeface="Calibri"/>
                <a:ea typeface="Calibri"/>
                <a:cs typeface="Simplified Arabic"/>
              </a:rPr>
              <a:t>العصر العباسي </a:t>
            </a:r>
            <a:r>
              <a:rPr lang="ar-SA" sz="3200" b="1" dirty="0" smtClean="0">
                <a:solidFill>
                  <a:srgbClr val="FFFF00"/>
                </a:solidFill>
                <a:latin typeface="Calibri"/>
                <a:ea typeface="Calibri"/>
                <a:cs typeface="Simplified Arabic"/>
              </a:rPr>
              <a:t>الاول</a:t>
            </a:r>
            <a:endParaRPr lang="en-US" dirty="0">
              <a:solidFill>
                <a:srgbClr val="FFFF00"/>
              </a:solidFill>
            </a:endParaRPr>
          </a:p>
        </p:txBody>
      </p:sp>
      <p:sp>
        <p:nvSpPr>
          <p:cNvPr id="3" name="عنصر نائب للمحتوى 2"/>
          <p:cNvSpPr>
            <a:spLocks noGrp="1"/>
          </p:cNvSpPr>
          <p:nvPr>
            <p:ph sz="quarter" idx="13"/>
          </p:nvPr>
        </p:nvSpPr>
        <p:spPr>
          <a:xfrm>
            <a:off x="609600" y="1600200"/>
            <a:ext cx="7924800" cy="4953000"/>
          </a:xfrm>
        </p:spPr>
        <p:txBody>
          <a:bodyPr>
            <a:normAutofit fontScale="92500" lnSpcReduction="10000"/>
          </a:bodyPr>
          <a:lstStyle/>
          <a:p>
            <a:pPr marL="676275" marR="0" algn="r" rtl="1">
              <a:lnSpc>
                <a:spcPct val="115000"/>
              </a:lnSpc>
              <a:spcBef>
                <a:spcPts val="0"/>
              </a:spcBef>
              <a:spcAft>
                <a:spcPts val="1000"/>
              </a:spcAft>
            </a:pPr>
            <a:r>
              <a:rPr lang="ar-SA" sz="1800" b="1" dirty="0" smtClean="0">
                <a:latin typeface="Calibri"/>
                <a:ea typeface="Calibri"/>
                <a:cs typeface="Simplified Arabic"/>
              </a:rPr>
              <a:t>التنظيم </a:t>
            </a:r>
            <a:r>
              <a:rPr lang="ar-SA" sz="1800" b="1" dirty="0">
                <a:latin typeface="Calibri"/>
                <a:ea typeface="Calibri"/>
                <a:cs typeface="Simplified Arabic"/>
              </a:rPr>
              <a:t>العباسي السري (الدعوة السرية).</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قامت الدولة العباسية على اثر دعاية واسعة النطاق، دامت حوالي ثلث قرن تقريباً. فضمت الى صفوفها كل المعارضين للأمويين. واول دعاية قامت في الدولة الاسلامية هي الدعاية العباسية. التي نظمت تنظيماً دقيقاً تحت شعار: "الرضى من آل محمد (صلى الله عليه وسلم)". وتمكنت في النهاية من أن تؤدي الغرض المقصود منها وهو اسقاط الدولة الاموية ، واقامة الدولة العباسية . اما تسميتها بالدولة العباسية، فنسبة الى العباس بن عبد المطلب عم الرسول(صلى الله عليه وسلم )، جدّ هذه الاسرة العباسية التي لعبت دوراً كبيراً في التاريخ العربي الاسلامي.          وكان الدعاة يبلغون اخبارهم الى مسؤول التنظيم في الكوفة، وهذا بدوره يبلغها الى الامام محمد بن علي في الحميمة، ويعود السبب لاهتمام العباسيين بمدينة الكوفة مركزاً لدعايتهم ومقراً لكبير دعاتهم الى مركزها المهم في المواصلات وقد كان الدعاة في بعض الاحيان يكتشف امرهم فيعذبون او يقتلون، لاسيما في ولاية اسد بن عبد الله القسري، الذي لقي دعاة العباسيين على يديه محنة كبرى ، ولم تتقدم الا بعد وفاته سنة 130هـ/737م.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وفي هذه الاثناء امر الامام ابراهيم. بالاهتمام بالتنظيم السياسي في خراسان اهتماماً دقيقاً حتمته ظروف التنظيم، فيجب والحالة هذا الاهتمام بالتدقيق فيمن ينضم اليه خوفاً من الوشاية والحذر من ان يدخله ذوو اطماع شخصية. كل هذا من اجل احفاظ على سرية الدعاية وقد اقترح تعيين اثني عشر نقيباً للإشراف على الدعاية والتأكد ممن ينتمي اليها، وكان هؤلاء النقباء لمدينة مرو، وهذا يدل دلالة اكيدة على اهمية هذه المدينة في التنظيم. اما في سائر الكور، فكل داعية لها هو نفسه النقيب، وله ان يختار امناء لنفسه من اهلها، كما تم تعيين نظراء النقباء او نوابهم، لكي يخلفونهم في حالة حدوث امر ما بالنسبة لهم. </a:t>
            </a:r>
            <a:endParaRPr lang="en-US" sz="1200" dirty="0">
              <a:latin typeface="Calibri"/>
              <a:ea typeface="Calibri"/>
              <a:cs typeface="Arial"/>
            </a:endParaRPr>
          </a:p>
          <a:p>
            <a:endParaRPr lang="en-US" dirty="0"/>
          </a:p>
        </p:txBody>
      </p:sp>
    </p:spTree>
    <p:extLst>
      <p:ext uri="{BB962C8B-B14F-4D97-AF65-F5344CB8AC3E}">
        <p14:creationId xmlns:p14="http://schemas.microsoft.com/office/powerpoint/2010/main" val="603814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533400" y="685800"/>
            <a:ext cx="8229600" cy="6019800"/>
          </a:xfrm>
        </p:spPr>
        <p:txBody>
          <a:bodyPr>
            <a:normAutofit fontScale="85000" lnSpcReduction="20000"/>
          </a:bodyPr>
          <a:lstStyle/>
          <a:p>
            <a:pPr marL="0" marR="0" algn="just" rtl="1">
              <a:lnSpc>
                <a:spcPct val="115000"/>
              </a:lnSpc>
              <a:spcBef>
                <a:spcPts val="0"/>
              </a:spcBef>
              <a:spcAft>
                <a:spcPts val="1000"/>
              </a:spcAft>
            </a:pPr>
            <a:r>
              <a:rPr lang="ar-SA" sz="1800" dirty="0">
                <a:latin typeface="Calibri"/>
                <a:ea typeface="Calibri"/>
                <a:cs typeface="Simplified Arabic"/>
              </a:rPr>
              <a:t> ويبدو ان الاثني عشر نقيباً كونوا مجلساً مركزياً للأشراف على امور التنظيم السياسي، وكان سلمان بن كثير الخزاعي من الشخصيات البارزة في مرو ممثلاً اولاً ورئيساً للتنظيم في مرو ، وقد كان لهذا التنظيم اثر كبير في تقوية مركز التنظيم والاسراع به نحو النجاح وفي سنة 125هـ/742م توفي محمد بن علي بالحميمة فخلفه ابنه ابراهيم، الذي عرف فيما بعد بإبراهيم الامام.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وفي هذه الاثناء اتصل بالأمام ابراهيم شاب لم يتجاوز سنه 21 سنة، اسمه عبد الرحمن وكنيته ابو مسلم، وهو الذي ارسله ابراهيم الامام الى خراسان لكي يكون ممثلاً للأمام، لان سليمان بن كثير الخزاعي رفض استلام مهمة رئاسة التنظيم ، وطلب من الامام ابراهيم ان يرسل احد ابناء البيت العباسي.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وقد واجه تعيين ابي مسلم معارضة سليمان بن كثير الخزاعي، لأنه وجد في تعيينه مفارقة مخيبة للآمال، بعد ذلك الجهد الذي بذله من اجل التنظيم السياسي    وقد جرت في مكة المكرمة اثناء موسم الحج، مناقشة الامام ابراهيم في السبب الذي جعله يرسل ابا مسلم رئيساً عليهم، لا سيما وان سليمان بن كثير كان قد طلب من الامام ان يرسل ممثلاً عنه من آل البيت، غير ان الامر الواقع فرض اخيراً، فاضطر سليمان الى قبوله خوفاً على التنظيم السياسي من التصدع والانشقاق، وقد تخوف سليمان بن كثير من هذا التعيين: "فلم يقبله سليمان بن كثير وتخوف الا يقوى على امرهم، وخاف على نفسه واصحابه".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وقد اوصى الامام ابراهيم ابا مسلم بطاعة سليمان بن كثير فلا يعصي له امراً.     وعندما استندت قاعدة التنظيم السياسي للعباسيين في خراسان الى ابي مسلم اوصاه الامام ابراهيم بضرورة التأكيد على العرب في نشر وتوسيع التنظيم السياسي للعباسيين،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كما حذر الامام ابراهيم انصار العباسيين، عبر رسائل مختلفة واوصاهم بعدم الاشتراك في اية حركة مهما كانت، لان الوقت لم يحن، وعندما اعلن زيد بن علي تمرده في الكوفة لم ينضم اليها العباسيون.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ونتيجة لجهود الدعاة العباسيين، اخذت الدعاية العباسية تنتشر بشكل واسع، ولأجل هذا ناقش مجلس النقباء خطة اعلان الثورة وتسمية المدينة التي يمكن ان تصلح لتفجيرها، واتفق الدعاة على ان تكون مرو هي المكان المفضل للثورة، فارسل الدعاة من يخبر اتباعهم للتجمع والالتقاء في مرو في الوقت المحدد، وهو اليوم الاول من عيد الفطر من سنة 129هـ/746م.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وامر ابو مسلم الناس بالتجمع في قرية (</a:t>
            </a:r>
            <a:r>
              <a:rPr lang="ar-SA" sz="1800" dirty="0" err="1">
                <a:latin typeface="Calibri"/>
                <a:ea typeface="Calibri"/>
                <a:cs typeface="Simplified Arabic"/>
              </a:rPr>
              <a:t>سفيذنج</a:t>
            </a:r>
            <a:r>
              <a:rPr lang="ar-SA" sz="1800" dirty="0">
                <a:latin typeface="Calibri"/>
                <a:ea typeface="Calibri"/>
                <a:cs typeface="Simplified Arabic"/>
              </a:rPr>
              <a:t>) قرية سليمان الخزاعي وكان الامام ابراهيم قد ارسل لهم اللواء (الظل اي بقاء ظل التنظيم في الارض)، والراية (السحاب، اي عالمية التنظيم) مع رسالة جاء فيها: "اذن للذين يقاتلون بانهم ظلموا، وان الله على نصرهم لقدير". </a:t>
            </a:r>
            <a:endParaRPr lang="en-US" dirty="0"/>
          </a:p>
        </p:txBody>
      </p:sp>
    </p:spTree>
    <p:extLst>
      <p:ext uri="{BB962C8B-B14F-4D97-AF65-F5344CB8AC3E}">
        <p14:creationId xmlns:p14="http://schemas.microsoft.com/office/powerpoint/2010/main" val="1595822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685800"/>
            <a:ext cx="8077200" cy="5943600"/>
          </a:xfrm>
        </p:spPr>
        <p:txBody>
          <a:bodyPr>
            <a:normAutofit fontScale="92500" lnSpcReduction="20000"/>
          </a:bodyPr>
          <a:lstStyle/>
          <a:p>
            <a:pPr marL="0" marR="0" algn="just" rtl="1">
              <a:lnSpc>
                <a:spcPct val="115000"/>
              </a:lnSpc>
              <a:spcBef>
                <a:spcPts val="0"/>
              </a:spcBef>
              <a:spcAft>
                <a:spcPts val="1000"/>
              </a:spcAft>
            </a:pPr>
            <a:r>
              <a:rPr lang="ar-SA" sz="1800" dirty="0">
                <a:latin typeface="Calibri"/>
                <a:ea typeface="Calibri"/>
                <a:cs typeface="Simplified Arabic"/>
              </a:rPr>
              <a:t> ثم انتقل ابو مسلم في اواخر سنة 129هـ/746م، الى قرية: (</a:t>
            </a:r>
            <a:r>
              <a:rPr lang="ar-SA" sz="1800" dirty="0" err="1">
                <a:latin typeface="Calibri"/>
                <a:ea typeface="Calibri"/>
                <a:cs typeface="Simplified Arabic"/>
              </a:rPr>
              <a:t>ماخوان</a:t>
            </a:r>
            <a:r>
              <a:rPr lang="ar-SA" sz="1800" dirty="0">
                <a:latin typeface="Calibri"/>
                <a:ea typeface="Calibri"/>
                <a:cs typeface="Simplified Arabic"/>
              </a:rPr>
              <a:t>)؛ لأنه لاحظ ان سليمان بن كثير الخزاعي حجر عثرة في طريقه، ولما حل عيد الفطر أمر ابو مسلم سليمان بن كثير ان يصلي به وبالاتباع. ونصب له منبراً في المعسكر، وامره ان يبدأ بالصلاة قبل الخطة بغير اذان ولا اقامة، حسب تعليمات الامام، وكانت بنو امية تبدأ بالخطبة والاذان ثم الصلاة بالإقامة كصلاة يوم الجمعة، لكي يدل ما كان شائعاً عن الامويين، ولكي يظهر الفكرة الاسلامية بالرجوع الى السنة الاصلية، حتى يقضي على بدعة الامويين بوضع الخطبة قبل الصلاة.</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وارسل ابو مسلم رسالة الى نصر بن سيار، بدأ بها بنفسه محذراً ومنذراً، وداعياً له بان يطيعه بالدخول في امره، فكان جواب نصر ان وجه الى ابي مسلم جيشاً بقيادة مولى له اسمه يزيد، احتقاراً لأمر ابي مسلم واشعاراً له بانه لا يصلح لقتاله الا مولى. وكانت نتيجة المعركة انتصار ابي مسلم، واسر يزيد، بعد ان جرح، فامر ابو مسلم بمداواته حتى يشفى، ثم خيره في ان يدخل في طاعته او ان يرجع الى نصر بن سيار، فحبذ الرجوع الى نصر،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وقد اتخذت الثورة العباسية اللون الاسود شعاراً لها ، فقد اعلن الامام ابراهيم هذا اللون" فأمرهم بإظهار الدعوة والتسويد "  وفي مناسبة اخرى عبر الامام ابراهيم عن اهمية السواد فقال : " والسواد يا ابا هاشم لباسنا ولباس انصارنا، وفيه عزنا، وهو جند أيدنا الله به فعليكم بالسواد فليكن لباسكم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اما سبب اختيار اللون الاسود شعاراً للعباسيين ، فيروي ان الرسول محمد (صلى الله عليه </a:t>
            </a:r>
            <a:r>
              <a:rPr lang="ar-SA" sz="1800" dirty="0" err="1">
                <a:latin typeface="Calibri"/>
                <a:ea typeface="Calibri"/>
                <a:cs typeface="Simplified Arabic"/>
              </a:rPr>
              <a:t>وآله</a:t>
            </a:r>
            <a:r>
              <a:rPr lang="ar-SA" sz="1800" dirty="0">
                <a:latin typeface="Calibri"/>
                <a:ea typeface="Calibri"/>
                <a:cs typeface="Simplified Arabic"/>
              </a:rPr>
              <a:t>) " كانت له رايه سوداء من صوف اسود مربعة رسم فيها هلال ابيض تدعى العقاب وكان يحملها في حروبه مع الكفار ". والعرب تسمي الراية العقاب ، وقد امر ابراهيم الامام اتباعه بالانصراف صوب خراسان ، واتخاذ السواد لباساً وتسويد الرايات، ويبدو ان هذا اللون ايضاً ، قد اتخذ بالضد من شعار الامويين، وهو الابيض.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وبعد ان دخل ابو مسلم مدينة مرو ، اخذ البيعة على الجند الهاشمية ونص البيعة هو " ابايعكم على كتاب الله عز وجل وسنة نبيه (ص) والطاعة للرضا من اهل بيت رسول الله (ص) ، وعلى ان تسألوا رزقاً، ولا طعماً حتى يبداكم به ولاتكم، وان كان عدو احدكم تحت قدمه فلا تهيجوه الا بأمر ولاتكم" </a:t>
            </a:r>
            <a:endParaRPr lang="en-US" dirty="0"/>
          </a:p>
        </p:txBody>
      </p:sp>
    </p:spTree>
    <p:extLst>
      <p:ext uri="{BB962C8B-B14F-4D97-AF65-F5344CB8AC3E}">
        <p14:creationId xmlns:p14="http://schemas.microsoft.com/office/powerpoint/2010/main" val="50316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533400"/>
            <a:ext cx="7924800" cy="5181600"/>
          </a:xfrm>
        </p:spPr>
        <p:txBody>
          <a:bodyPr>
            <a:normAutofit fontScale="92500" lnSpcReduction="20000"/>
          </a:bodyPr>
          <a:lstStyle/>
          <a:p>
            <a:pPr marL="0" marR="0" algn="r" rtl="1">
              <a:lnSpc>
                <a:spcPct val="115000"/>
              </a:lnSpc>
              <a:spcBef>
                <a:spcPts val="0"/>
              </a:spcBef>
              <a:spcAft>
                <a:spcPts val="1000"/>
              </a:spcAft>
            </a:pPr>
            <a:r>
              <a:rPr lang="ar-SA" sz="1800" b="1" dirty="0">
                <a:latin typeface="Calibri"/>
                <a:ea typeface="Calibri"/>
                <a:cs typeface="Simplified Arabic"/>
              </a:rPr>
              <a:t>بدء الصراع المسلح بين الامويين والعباسيين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بعد دخول ابو مسلم مدينة مرو ، عين </a:t>
            </a:r>
            <a:r>
              <a:rPr lang="ar-SA" sz="1800" dirty="0" err="1">
                <a:latin typeface="Calibri"/>
                <a:ea typeface="Calibri"/>
                <a:cs typeface="Simplified Arabic"/>
              </a:rPr>
              <a:t>قحطبة</a:t>
            </a:r>
            <a:r>
              <a:rPr lang="ar-SA" sz="1800" dirty="0">
                <a:latin typeface="Calibri"/>
                <a:ea typeface="Calibri"/>
                <a:cs typeface="Simplified Arabic"/>
              </a:rPr>
              <a:t> بن شبيب الطائي قائداً للجيوش العباسية، حسبما جاءت به اوامر ابراهيم الامام، وبعد عدة معارك توفي </a:t>
            </a:r>
            <a:r>
              <a:rPr lang="ar-SA" sz="1800" dirty="0" err="1">
                <a:latin typeface="Calibri"/>
                <a:ea typeface="Calibri"/>
                <a:cs typeface="Simplified Arabic"/>
              </a:rPr>
              <a:t>قحطبة</a:t>
            </a:r>
            <a:r>
              <a:rPr lang="ar-SA" sz="1800" dirty="0">
                <a:latin typeface="Calibri"/>
                <a:ea typeface="Calibri"/>
                <a:cs typeface="Simplified Arabic"/>
              </a:rPr>
              <a:t> في ظروف غامضة، ويبدو انه مات غريقاً في نهر الفرات ثم عين الحسن بن </a:t>
            </a:r>
            <a:r>
              <a:rPr lang="ar-SA" sz="1800" dirty="0" err="1">
                <a:latin typeface="Calibri"/>
                <a:ea typeface="Calibri"/>
                <a:cs typeface="Simplified Arabic"/>
              </a:rPr>
              <a:t>قحطبة</a:t>
            </a:r>
            <a:r>
              <a:rPr lang="ar-SA" sz="1800" dirty="0">
                <a:latin typeface="Calibri"/>
                <a:ea typeface="Calibri"/>
                <a:cs typeface="Simplified Arabic"/>
              </a:rPr>
              <a:t> محل ابيه قائداً للجيش العباسي ، فدخل الكوفة منتصراً يوم 11 محرم 132 ه / 749 م ، وسلم الامر الى ابي سلمه الخلال الذي دعي بوزير آل محمد .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اما الامام العباسي ابراهيم فقد اكتشف الخليفة مروان بن محمد اسمه ومحل اقامته عن طريق رسالة مرسله من الامام ابراهيم الى ابي مسلم سنة 131 ه / 748 م . فقبض عليه وسجنه في حران حيث توفي ، ومنهم من يقول انه سقى سماً فمات، او هدم عليه جدار فمات فيه.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وقبل ان يقبض على ابراهيم الامام عهد اخيه ابي العباس واوصاه بالرحيل بأهله خفيه الى الكوفة ، فسار ابو العباس بأهله الى الكوفة ، واخبر ابو سلمة الخلال بقدومه فانكر ذلك واراد ابقاءهم خارج الكوفة، الا ان العباسيين افهموه ان بقاءهم خارج الكوفة خطر عليهم ، فسمح لهم بدخول المدينة، وانزلهم في دار الوليد بن سعيد الجمال مولى ابي هاشم ، وكتم امرهم نحواً من شهرين.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ثم اكتشف احد الاتباع محل اقامة ابي العباس، فذهب اليه وبايعه، ورجع واخبر بقية الدعاة والرؤساء بمحل اقامة ابي العباس، فعلم الجميع ان ابا سلمه هو المسؤول عن اخفاء خبر امامهم فلاموه، فاعتذر وبايع.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وفي اليوم التالي خرج ابو العباس الى المسجد الجامع بالكوفة تحيط به ثلة من الحرس، وهنالك بويع البيعة العامة في المسجد الجامع في 13 ربيع الاول سنة 132 ه / 749 م.</a:t>
            </a:r>
            <a:endParaRPr lang="en-US" sz="1200" dirty="0">
              <a:latin typeface="Calibri"/>
              <a:ea typeface="Calibri"/>
              <a:cs typeface="Arial"/>
            </a:endParaRPr>
          </a:p>
          <a:p>
            <a:endParaRPr lang="en-US" dirty="0"/>
          </a:p>
        </p:txBody>
      </p:sp>
    </p:spTree>
    <p:extLst>
      <p:ext uri="{BB962C8B-B14F-4D97-AF65-F5344CB8AC3E}">
        <p14:creationId xmlns:p14="http://schemas.microsoft.com/office/powerpoint/2010/main" val="29807681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457200"/>
            <a:ext cx="8077200" cy="6172200"/>
          </a:xfrm>
        </p:spPr>
        <p:txBody>
          <a:bodyPr>
            <a:normAutofit fontScale="85000" lnSpcReduction="20000"/>
          </a:bodyPr>
          <a:lstStyle/>
          <a:p>
            <a:pPr marL="0" marR="0" algn="just" rtl="1">
              <a:lnSpc>
                <a:spcPct val="115000"/>
              </a:lnSpc>
              <a:spcBef>
                <a:spcPts val="0"/>
              </a:spcBef>
              <a:spcAft>
                <a:spcPts val="1000"/>
              </a:spcAft>
            </a:pPr>
            <a:r>
              <a:rPr lang="ar-SA" sz="1800" b="1" dirty="0">
                <a:latin typeface="Calibri"/>
                <a:ea typeface="Calibri"/>
                <a:cs typeface="Simplified Arabic"/>
              </a:rPr>
              <a:t>عروبة الثورة العباسية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كانت الثورة العباسية ثورة عربية في التنظيم والتخطيط، وكان قادتها من العرب من اهل العراق واهل خراسان، لكن هذا لا يمنع اشتراك غير العرب فيها ، ولكي ندلل على صحة ذلك نستشهد ببعض الامثلة:</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1-	ان المتأخرين من العرب المستقرين في خراسان والتابعين لقبائل متباينة حرموا من العطاء، ولذلك نظروا بعين الحسد الى اخوانهم العرب المقاتلة من اصحاب الامتيازات، وتذمروا كذلك من تسلط الدهاقين عليهم في واحة مرو، وكان هؤلاء يأملون تغييراً في الطبقة الحاكمة، وهذا يفسر حقيقة كسب الثورة العباسية للعرب من مختلف القبائل.</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2-	وكان للعرب المقاتلة من اصحاب الامتيازات المسجلين في ديوان العطاء مشاكلهم ايضاً مع السلطة الاموية تتعلق بسياسة </a:t>
            </a:r>
            <a:r>
              <a:rPr lang="ar-SA" sz="1800" dirty="0" err="1">
                <a:latin typeface="Calibri"/>
                <a:ea typeface="Calibri"/>
                <a:cs typeface="Simplified Arabic"/>
              </a:rPr>
              <a:t>التجمير</a:t>
            </a:r>
            <a:r>
              <a:rPr lang="ar-SA" sz="1800" dirty="0">
                <a:latin typeface="Calibri"/>
                <a:ea typeface="Calibri"/>
                <a:cs typeface="Simplified Arabic"/>
              </a:rPr>
              <a:t> – المرابطة على الحدود بعيداً عن عوائلهم – وكذلك حصتهم في الفيء والغنيمة ، وكذلك بضرورة بقاء وارد خراسان فيها، لكي يصرف على تحسين حالها ، والا تأخذ منه الخزينة المركزية الا بمقدار حصتها.</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3- لقد سكن العرب في القرى الواقعة في واحة مرو، وكان لهم حاميات عسكرية في عدد من مدن خراسان ، ولذلك كانت الدعاية العباسية مركزة على هذه المناطق، فلقد ادرك الدعاة العرب، بان العرب وحدهم هم مصدر السلطة، وهو مصدر القوة الضاربة الوحيدة، ولهذا توجهت الدعاية اليهم لغرض كسبهم، ولم يفضل الدعاة في البداية، قبيلة عربية على اخرى، رغم انهم حصلوا على مساندة اليمانية اكثر من </a:t>
            </a:r>
            <a:r>
              <a:rPr lang="ar-SA" sz="1800" dirty="0" err="1">
                <a:latin typeface="Calibri"/>
                <a:ea typeface="Calibri"/>
                <a:cs typeface="Simplified Arabic"/>
              </a:rPr>
              <a:t>المضرية</a:t>
            </a:r>
            <a:r>
              <a:rPr lang="ar-SA" sz="1800" dirty="0">
                <a:latin typeface="Calibri"/>
                <a:ea typeface="Calibri"/>
                <a:cs typeface="Simplified Arabic"/>
              </a:rPr>
              <a:t>.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4- يظهر ان عرب خراسان قد سئموا النزاع فيما بينهم ، وليس ادل على ذلك من تسمية الايام </a:t>
            </a:r>
            <a:r>
              <a:rPr lang="ar-SA" sz="1800" dirty="0" err="1">
                <a:latin typeface="Calibri"/>
                <a:ea typeface="Calibri"/>
                <a:cs typeface="Simplified Arabic"/>
              </a:rPr>
              <a:t>بايام</a:t>
            </a:r>
            <a:r>
              <a:rPr lang="ar-SA" sz="1800" dirty="0">
                <a:latin typeface="Calibri"/>
                <a:ea typeface="Calibri"/>
                <a:cs typeface="Simplified Arabic"/>
              </a:rPr>
              <a:t> الفتنة وايام الفورة وايام العصبية فضجر الناس واخذوا يتطلعون الى غير ما هم عليه والى امر يجمعهم.</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5- من شعارات الثورة العباسية " يا محمد يا منصور " ، ولعل هذا الشعار دليل واضح على تركيز الدعاية العباسية على القبائل اليمانية خاصة في خراسان، ذلك لان المنصور هو المنقذ المنتظر في نظر قبائل اليمن والذين يسمونه " منصور حمير " او " منصور اليمن " ، وهذا ما يفسر لنا من جانب آخر تلقب الخليفة العباسي الثاني ابو جعفر بلقب المنصور.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6- لقد اظهرت احداث الثورة العباسية بان الفرس في مناطق مختلفة لم يشتركوا في الثورة، ولم ينحازوا اليها ، بل ان قسماً منهم في جرجان ونيسابور وبلخ لم يشتركوا فيها ، ولم تشترك في بلاد ما وراء النهر اية مدينة في الثورة، فلو كان الضغط الاقتصادي والاجتماعي للإيرانيين قد بلغ ما يصوره دعاة التفسير العنصري ، لانتهزت تلك المدن فرصة الثورة، وهبت عن بكرة ابيها ضد الامويين ، ثم لماذا لم يساند الفرس العباسيين ، اذا كانت قد قامت الثورة العباسية على اكتافهم وحققت رغباتهم، ان ايران كانت في العصر العباسي من اكثر المناطق اضطراباً وعدم استقرار. </a:t>
            </a:r>
            <a:endParaRPr lang="en-US" sz="1200" dirty="0">
              <a:latin typeface="Calibri"/>
              <a:ea typeface="Calibri"/>
              <a:cs typeface="Arial"/>
            </a:endParaRPr>
          </a:p>
          <a:p>
            <a:endParaRPr lang="en-US" dirty="0"/>
          </a:p>
        </p:txBody>
      </p:sp>
    </p:spTree>
    <p:extLst>
      <p:ext uri="{BB962C8B-B14F-4D97-AF65-F5344CB8AC3E}">
        <p14:creationId xmlns:p14="http://schemas.microsoft.com/office/powerpoint/2010/main" val="1736591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685800"/>
            <a:ext cx="7924800" cy="5867400"/>
          </a:xfrm>
        </p:spPr>
        <p:txBody>
          <a:bodyPr>
            <a:normAutofit fontScale="85000" lnSpcReduction="10000"/>
          </a:bodyPr>
          <a:lstStyle/>
          <a:p>
            <a:pPr marL="0" marR="0" algn="just" rtl="1">
              <a:lnSpc>
                <a:spcPct val="115000"/>
              </a:lnSpc>
              <a:spcBef>
                <a:spcPts val="0"/>
              </a:spcBef>
              <a:spcAft>
                <a:spcPts val="1000"/>
              </a:spcAft>
            </a:pPr>
            <a:r>
              <a:rPr lang="ar-SA" sz="1800" dirty="0">
                <a:latin typeface="Calibri"/>
                <a:ea typeface="Calibri"/>
                <a:cs typeface="Simplified Arabic"/>
              </a:rPr>
              <a:t>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7-	كانت تعليمات الامام العباسي تؤكد على العرب فقد قال احد الدعاة " امرني الامام ابراهيم ان انزل في اهل اليمن وأتألف ربيعة ولا ادع نصيبي من صالحي مضر "  وفي وصية اخرى " فاذا قدمت مرو فاحلل في اليمن وتألفت ربيعة وتوق مضر، وخذ نصيبك من ثقاتهم ".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8-	كان سبب اختيار خراسان مكاناً للثورة العباسية ، لان العرب لم يصابوا فيها بانتكاسات، لعدم قيامهم بثورات ضد الامويين، وكان هؤلاء العرب قد تمرنوا على القتال مع الكفار عبر بلاد ما وراء النهر.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9-	كان النقباء ونظراء النقباء والدعاة في غالبيتهم من العرب من خزاعة وتميم وطيء وشيبان وبجيلة.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10-	لقد لعب سليمان بن كثير الخزاعي دوراً بارزاً ورئيساً في التنظيم السياسي، فهو الذي اتصل بعلي بن جديع الكرماني، واشرف على تحركات الجيش العباسي ، ولعل ابراز سليمان الخزاعي، هو حركة بارعة لإظهار اصالة الثورة ولكسب العرب الى صفوف التنظيم السياسي للعباسيين.</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11-	حاول نصر بن سيار ان يفرق العرب عن التنظيم السياسي للعباسيين وقد اشار اليه احد قواده قائلاً : " ما اهون شوكة هؤلاء ان كففت عنهم اليمن وربيعة ". مما يدل على مساندة هذه القبائل للثورة العباسية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12-	ورد في الصحيفة الصفراء ، وهي الوصية التي سلمت الى محمد بن علي العباسي من ابي هاشم حيث يأتي ذكر العرب كأنصار للثورة " واي احياء العرب انصارهم ".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13-	ورد في احدى خطب المنصور تأكيداً على اهمية عرب خراسان في الثورة العباسية : " يا اهل خراسان انتم شيعتنا وانصارنا واهل دولتنا ". </a:t>
            </a:r>
            <a:endParaRPr lang="en-US" sz="1200" dirty="0">
              <a:latin typeface="Calibri"/>
              <a:ea typeface="Calibri"/>
              <a:cs typeface="Arial"/>
            </a:endParaRPr>
          </a:p>
          <a:p>
            <a:r>
              <a:rPr lang="ar-SA" sz="1800" dirty="0">
                <a:ea typeface="Calibri"/>
                <a:cs typeface="Simplified Arabic"/>
              </a:rPr>
              <a:t>     مما تقدم تبين لنا ان العناصر التي قامت بالثورة العباسية كانت عربية في غالبيتها، وشكل العرب القوة الضاربة فيها، كما اشترك غير العرب فيها ، اما الهدف الثورة فكان القضاء على الامويين واعادة الحكم الى آل البيت . </a:t>
            </a:r>
            <a:endParaRPr lang="en-US" dirty="0"/>
          </a:p>
        </p:txBody>
      </p:sp>
    </p:spTree>
    <p:extLst>
      <p:ext uri="{BB962C8B-B14F-4D97-AF65-F5344CB8AC3E}">
        <p14:creationId xmlns:p14="http://schemas.microsoft.com/office/powerpoint/2010/main" val="2050178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228600"/>
            <a:ext cx="8001000" cy="6553200"/>
          </a:xfrm>
        </p:spPr>
        <p:txBody>
          <a:bodyPr>
            <a:normAutofit fontScale="77500" lnSpcReduction="20000"/>
          </a:bodyPr>
          <a:lstStyle/>
          <a:p>
            <a:pPr marL="0" marR="0" algn="just" rtl="1">
              <a:lnSpc>
                <a:spcPct val="115000"/>
              </a:lnSpc>
              <a:spcBef>
                <a:spcPts val="0"/>
              </a:spcBef>
              <a:spcAft>
                <a:spcPts val="1000"/>
              </a:spcAft>
            </a:pPr>
            <a:r>
              <a:rPr lang="ar-SA" sz="1800" dirty="0">
                <a:latin typeface="Calibri"/>
                <a:ea typeface="Calibri"/>
                <a:cs typeface="Simplified Arabic"/>
              </a:rPr>
              <a:t>العصر العباسي الاول/ 123– 247 ه / 749 – 861 م</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منذ تولي ابي العباس الخلافة في الكوفة، وحتى مقتل الخليفة المتوكل على الله في سامراء . ويتناول هذا العصر جملة امور يأتي في مقدمتها تثبيت اركان الدولة العباسية . ثم تناول الاوضاع الداخلية، ثم نتطرق بعد ذلك الى الحركات الفارسية التي ارادت ان تفوض الحكم العربي الاسلامي بدعواتها الهدامة ، ثم تناول العلاقات الخارجية للدولة العباسية.</a:t>
            </a:r>
            <a:br>
              <a:rPr lang="ar-SA" sz="1800" dirty="0">
                <a:latin typeface="Calibri"/>
                <a:ea typeface="Calibri"/>
                <a:cs typeface="Simplified Arabic"/>
              </a:rPr>
            </a:br>
            <a:r>
              <a:rPr lang="ar-SA" sz="1800" b="1" dirty="0">
                <a:latin typeface="Calibri"/>
                <a:ea typeface="Calibri"/>
                <a:cs typeface="Simplified Arabic"/>
              </a:rPr>
              <a:t>تثبيت اركان الدولة الجديدة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اعلن ابو العباس في اول خطبه له السياسة التي ستسير عليها الدولة العباسية الجديدة، فبعد ان حمد الله تعالى واثنى عليه وبين صلتهم بالرسول (صلى الله عليه </a:t>
            </a:r>
            <a:r>
              <a:rPr lang="ar-SA" sz="1800" dirty="0" err="1">
                <a:latin typeface="Calibri"/>
                <a:ea typeface="Calibri"/>
                <a:cs typeface="Simplified Arabic"/>
              </a:rPr>
              <a:t>وآله</a:t>
            </a:r>
            <a:r>
              <a:rPr lang="ar-SA" sz="1800" dirty="0">
                <a:latin typeface="Calibri"/>
                <a:ea typeface="Calibri"/>
                <a:cs typeface="Simplified Arabic"/>
              </a:rPr>
              <a:t>) قال : " انما يريد الله ليذهب عنكم الرجس اهل البيت ويطهركم تطهيرا" وقال تعالى : " قل اسألكم عليه اجراً الا المودة في القربى " بنا هدى الناس بعد ضلالهم ونصرهم بعد جهالتهم ، وانقذهم بعد هلكتهم ... ومنحه لمحمد (صلى الله عليه وسلم) فلما قبضه الله اليه ، قام بذلك الامر من بعده اصحابه وامرهم شورى فحووا مواريث الامم ... ثم وثب بنو حرب وبنو مروان فابتزوها وتداولوها بينهم ... فلما اسفوه انتقم منهم بأيدينا ، ورد علينا حقنا ، وتدارك بنا امتنا ، وولى نصرنا ، ليمن بنا على الذين استضعفوا في الارض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يا أهل الكوفة انتم محل محبتنا ... انتم الذين لم يتغيروا عن ذلك ولم يثنكم عن ذلك تحامل اهل الجور عليكم حتى ادركتم زماننا واتاكم الله بدولتنا ، فانتم اسعد الناس بنا واكرمهم علينا ، وقد زدت في اعطيتكم مائة درهم ... "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مما تقدم نستطيع ان نستنتج من خطبة ابي العباس وخطبة عمه داود بن علي ما يأتي :</a:t>
            </a:r>
            <a:br>
              <a:rPr lang="ar-SA" sz="1800" dirty="0">
                <a:latin typeface="Calibri"/>
                <a:ea typeface="Calibri"/>
                <a:cs typeface="Simplified Arabic"/>
              </a:rPr>
            </a:br>
            <a:r>
              <a:rPr lang="ar-SA" sz="1800" dirty="0">
                <a:latin typeface="Calibri"/>
                <a:ea typeface="Calibri"/>
                <a:cs typeface="Simplified Arabic"/>
              </a:rPr>
              <a:t>1- ان الثورة العباسية قامت من اجل تطبيق مبادئ الدين الاسلامي.</a:t>
            </a:r>
            <a:br>
              <a:rPr lang="ar-SA" sz="1800" dirty="0">
                <a:latin typeface="Calibri"/>
                <a:ea typeface="Calibri"/>
                <a:cs typeface="Simplified Arabic"/>
              </a:rPr>
            </a:br>
            <a:r>
              <a:rPr lang="ar-SA" sz="1800" dirty="0">
                <a:latin typeface="Calibri"/>
                <a:ea typeface="Calibri"/>
                <a:cs typeface="Simplified Arabic"/>
              </a:rPr>
              <a:t>2- انهم اقرباء الرسول (صلى الله عليه وسلم) وابناء عمه ، فهم اولى الناس بالحكم لانهم من آل البيت .</a:t>
            </a:r>
            <a:br>
              <a:rPr lang="ar-SA" sz="1800" dirty="0">
                <a:latin typeface="Calibri"/>
                <a:ea typeface="Calibri"/>
                <a:cs typeface="Simplified Arabic"/>
              </a:rPr>
            </a:br>
            <a:r>
              <a:rPr lang="ar-SA" sz="1800" dirty="0">
                <a:latin typeface="Calibri"/>
                <a:ea typeface="Calibri"/>
                <a:cs typeface="Simplified Arabic"/>
              </a:rPr>
              <a:t>3- التنديد بسياسة الامويين.</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4-وعد الخليفة الجديد اهل العراق بزيادة العطاء مائة درهم.</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5- حذر ابو العباس الناس من الانضمام الى اية حركة معارضة قد يؤديها اهل الكوفة.</a:t>
            </a:r>
            <a:br>
              <a:rPr lang="ar-SA" sz="1800" dirty="0">
                <a:latin typeface="Calibri"/>
                <a:ea typeface="Calibri"/>
                <a:cs typeface="Simplified Arabic"/>
              </a:rPr>
            </a:br>
            <a:r>
              <a:rPr lang="ar-SA" sz="1800" dirty="0">
                <a:latin typeface="Calibri"/>
                <a:ea typeface="Calibri"/>
                <a:cs typeface="Simplified Arabic"/>
              </a:rPr>
              <a:t>بعد ذلك شغل بال الخليفة العباسي الاول ابو العباس مهمة القضاء على الدولة الاموية، حيث لا يزال اخر خلفاء بني امية مروان بن محمد ،وعندما تقدمت الجيوش العباسية صوب العراق ، بقيادة </a:t>
            </a:r>
            <a:r>
              <a:rPr lang="ar-SA" sz="1800" dirty="0" err="1">
                <a:latin typeface="Calibri"/>
                <a:ea typeface="Calibri"/>
                <a:cs typeface="Simplified Arabic"/>
              </a:rPr>
              <a:t>قحطبة</a:t>
            </a:r>
            <a:r>
              <a:rPr lang="ar-SA" sz="1800" dirty="0">
                <a:latin typeface="Calibri"/>
                <a:ea typeface="Calibri"/>
                <a:cs typeface="Simplified Arabic"/>
              </a:rPr>
              <a:t> بن شبيب الطائي، ارسل </a:t>
            </a:r>
            <a:r>
              <a:rPr lang="ar-SA" sz="1800" dirty="0" err="1">
                <a:latin typeface="Calibri"/>
                <a:ea typeface="Calibri"/>
                <a:cs typeface="Simplified Arabic"/>
              </a:rPr>
              <a:t>قحطبة</a:t>
            </a:r>
            <a:r>
              <a:rPr lang="ar-SA" sz="1800" dirty="0">
                <a:latin typeface="Calibri"/>
                <a:ea typeface="Calibri"/>
                <a:cs typeface="Simplified Arabic"/>
              </a:rPr>
              <a:t> ابو العون عبد الملك بن يزيد الازدي على راس جيش عباسي لملاقاة الجيش الاموي بقيادة عبد الله بن مروان ، وتقابل الجيشان في موقعة </a:t>
            </a:r>
            <a:r>
              <a:rPr lang="ar-SA" sz="1800" dirty="0" err="1">
                <a:latin typeface="Calibri"/>
                <a:ea typeface="Calibri"/>
                <a:cs typeface="Simplified Arabic"/>
              </a:rPr>
              <a:t>شهرزور</a:t>
            </a:r>
            <a:r>
              <a:rPr lang="ar-SA" sz="1800" dirty="0">
                <a:latin typeface="Calibri"/>
                <a:ea typeface="Calibri"/>
                <a:cs typeface="Simplified Arabic"/>
              </a:rPr>
              <a:t> في شمال العراق وانتصر الجيش العباسي، فتراجع عبد الله بن مروان ، فتقدم مروان بن محمد لإسناد تراجع ابنه ، عند ذلك، كان لابد من مواجهة الموقف ، فارسل الخليفة ابو العباس عمه عبد الله بن علي، لتولي قيادة الجيش العباسي، وفي يوم 11 جمادي الاخر سنة 132ه / 749م التقى الامويون مع العباسيين على نهر </a:t>
            </a:r>
            <a:r>
              <a:rPr lang="ar-SA" sz="1800" dirty="0" err="1">
                <a:latin typeface="Calibri"/>
                <a:ea typeface="Calibri"/>
                <a:cs typeface="Simplified Arabic"/>
              </a:rPr>
              <a:t>الزاب</a:t>
            </a:r>
            <a:r>
              <a:rPr lang="ar-SA" sz="1800" dirty="0">
                <a:latin typeface="Calibri"/>
                <a:ea typeface="Calibri"/>
                <a:cs typeface="Simplified Arabic"/>
              </a:rPr>
              <a:t> الكبير، انتهت بانتصار العباسيين.</a:t>
            </a:r>
            <a:br>
              <a:rPr lang="ar-SA" sz="1800" dirty="0">
                <a:latin typeface="Calibri"/>
                <a:ea typeface="Calibri"/>
                <a:cs typeface="Simplified Arabic"/>
              </a:rPr>
            </a:br>
            <a:r>
              <a:rPr lang="ar-SA" sz="1800" dirty="0">
                <a:latin typeface="Calibri"/>
                <a:ea typeface="Calibri"/>
                <a:cs typeface="Simplified Arabic"/>
              </a:rPr>
              <a:t>عرفت هذه الموقعة بموقعة </a:t>
            </a:r>
            <a:r>
              <a:rPr lang="ar-SA" sz="1800" dirty="0" err="1">
                <a:latin typeface="Calibri"/>
                <a:ea typeface="Calibri"/>
                <a:cs typeface="Simplified Arabic"/>
              </a:rPr>
              <a:t>الزاب</a:t>
            </a:r>
            <a:r>
              <a:rPr lang="ar-SA" sz="1800" dirty="0">
                <a:latin typeface="Calibri"/>
                <a:ea typeface="Calibri"/>
                <a:cs typeface="Simplified Arabic"/>
              </a:rPr>
              <a:t> ، وكان عدد الجيشين متقارباً فضلاً عن امتلاك الجيش الاموي للأموال والخزائن اما معنوية الجيش العباسي فكانت افضل من معنوية الجيش الاموي. وقد تحصن مروان بن محمد بين نهري دجلة </a:t>
            </a:r>
            <a:r>
              <a:rPr lang="ar-SA" sz="1800" dirty="0" err="1">
                <a:latin typeface="Calibri"/>
                <a:ea typeface="Calibri"/>
                <a:cs typeface="Simplified Arabic"/>
              </a:rPr>
              <a:t>والزاب</a:t>
            </a:r>
            <a:r>
              <a:rPr lang="ar-SA" sz="1800" dirty="0">
                <a:latin typeface="Calibri"/>
                <a:ea typeface="Calibri"/>
                <a:cs typeface="Simplified Arabic"/>
              </a:rPr>
              <a:t>، الا انه ارتكب خطأ استراتيجياً كبيراً بعبوره الى الساحل الايسر من نهر </a:t>
            </a:r>
            <a:r>
              <a:rPr lang="ar-SA" sz="1800" dirty="0" err="1">
                <a:latin typeface="Calibri"/>
                <a:ea typeface="Calibri"/>
                <a:cs typeface="Simplified Arabic"/>
              </a:rPr>
              <a:t>الزاب</a:t>
            </a:r>
            <a:r>
              <a:rPr lang="ar-SA" sz="1800" dirty="0">
                <a:latin typeface="Calibri"/>
                <a:ea typeface="Calibri"/>
                <a:cs typeface="Simplified Arabic"/>
              </a:rPr>
              <a:t>، حيث فقد سيطرته وموقعه الحصين، وقد استمرت المعركة عشرة ايام</a:t>
            </a:r>
            <a:r>
              <a:rPr lang="ar-SA" sz="1800" dirty="0" smtClean="0">
                <a:latin typeface="Calibri"/>
                <a:ea typeface="Calibri"/>
                <a:cs typeface="Simplified Arabic"/>
              </a:rPr>
              <a:t>.</a:t>
            </a:r>
            <a:endParaRPr lang="en-US" dirty="0"/>
          </a:p>
        </p:txBody>
      </p:sp>
    </p:spTree>
    <p:extLst>
      <p:ext uri="{BB962C8B-B14F-4D97-AF65-F5344CB8AC3E}">
        <p14:creationId xmlns:p14="http://schemas.microsoft.com/office/powerpoint/2010/main" val="2076915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304800"/>
            <a:ext cx="7924800" cy="6400800"/>
          </a:xfrm>
        </p:spPr>
        <p:txBody>
          <a:bodyPr>
            <a:normAutofit fontScale="70000" lnSpcReduction="20000"/>
          </a:bodyPr>
          <a:lstStyle/>
          <a:p>
            <a:pPr marL="0" marR="0" indent="457200" algn="just" rtl="1">
              <a:lnSpc>
                <a:spcPct val="115000"/>
              </a:lnSpc>
              <a:spcBef>
                <a:spcPts val="0"/>
              </a:spcBef>
              <a:spcAft>
                <a:spcPts val="1000"/>
              </a:spcAft>
            </a:pPr>
            <a:r>
              <a:rPr lang="ar-SA" sz="1800" dirty="0">
                <a:latin typeface="Calibri"/>
                <a:ea typeface="Calibri"/>
                <a:cs typeface="Simplified Arabic"/>
              </a:rPr>
              <a:t>ثم اتجه مروان بن محمد الى الموصل التي رفضت ان تفتح له ابوابها، ثم غادرها الى بلاد الشام فوجد الناس منقسمين بين مؤيد ومعارض له ، فاتجه صوب مصر التي كانت تغلي بالفتن، فتعقبته الجيوش العباسية حيث قتل في احدى قرى مصر– </a:t>
            </a:r>
            <a:r>
              <a:rPr lang="ar-SA" sz="1800" dirty="0" err="1">
                <a:latin typeface="Calibri"/>
                <a:ea typeface="Calibri"/>
                <a:cs typeface="Simplified Arabic"/>
              </a:rPr>
              <a:t>بوصير</a:t>
            </a:r>
            <a:r>
              <a:rPr lang="ar-SA" sz="1800" dirty="0">
                <a:latin typeface="Calibri"/>
                <a:ea typeface="Calibri"/>
                <a:cs typeface="Simplified Arabic"/>
              </a:rPr>
              <a:t> – ذي الحجة سنة 132 ه / تموز 750 م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وعلى الرغم من سيطرة العباسيين على بلاد الشام الا ان الامويين قد ثاروا ضد العباسيين في مناطق مختلفة مثل دمشق وقنسرين والجزيرة وفلسطين، وقد استطاع عبد الله بن علي القضاء على ثورتهم لأنها قامت في مناطق مختلفة لم تكن موحدة فسهل القضاء عليها .</a:t>
            </a:r>
            <a:br>
              <a:rPr lang="ar-SA" sz="1800" dirty="0">
                <a:latin typeface="Calibri"/>
                <a:ea typeface="Calibri"/>
                <a:cs typeface="Simplified Arabic"/>
              </a:rPr>
            </a:br>
            <a:r>
              <a:rPr lang="ar-SA" sz="1800" dirty="0">
                <a:latin typeface="Calibri"/>
                <a:ea typeface="Calibri"/>
                <a:cs typeface="Simplified Arabic"/>
              </a:rPr>
              <a:t>وبعد القضاء على اخر خلفاء الامويين مروان بن محمد ، بقي احد المعاقل المهمة للأمويين في العراق ، الا وهو مدينة واسط ، فارسل ابو العباس الحسن بن </a:t>
            </a:r>
            <a:r>
              <a:rPr lang="ar-SA" sz="1800" dirty="0" err="1">
                <a:latin typeface="Calibri"/>
                <a:ea typeface="Calibri"/>
                <a:cs typeface="Simplified Arabic"/>
              </a:rPr>
              <a:t>قحطبة</a:t>
            </a:r>
            <a:r>
              <a:rPr lang="ar-SA" sz="1800" dirty="0">
                <a:latin typeface="Calibri"/>
                <a:ea typeface="Calibri"/>
                <a:cs typeface="Simplified Arabic"/>
              </a:rPr>
              <a:t> لمحاصرته، </a:t>
            </a:r>
            <a:br>
              <a:rPr lang="ar-SA" sz="1800" dirty="0">
                <a:latin typeface="Calibri"/>
                <a:ea typeface="Calibri"/>
                <a:cs typeface="Simplified Arabic"/>
              </a:rPr>
            </a:br>
            <a:r>
              <a:rPr lang="ar-SA" sz="1800" dirty="0">
                <a:latin typeface="Calibri"/>
                <a:ea typeface="Calibri"/>
                <a:cs typeface="Simplified Arabic"/>
              </a:rPr>
              <a:t>وقد دام حصار مدينة واسط احد عشر شهراً، وقد استطاع ابن هبيرة ان يديم فترة الحصار ويطيله، وان يحبط جميع محاولات العباسيين للدخول الى المدينة، وقد ساعده في هذا قوة حصون واسط ويبدو ان سبب رفض ابن هبيرة الاستسلام للعباسيين، هو انتظاره لقيام ثورات اموية ضد العباسيين، لغرض اعادة سلطان بني امية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ولما عرف بن هبيرة ان لا جدوى من المقاومة طلب الصلح ، حيث اعطاه ابو جعفر المنصور اماناً اورده ابن قتيبة في كتاب الامامة والسياسة الا ان ابن هبيرة لم يعش طويلاً اذ قتل في ظروف غامضة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وبعد القضاء على بن هبيرة اصبحت الدولة العباسية امام خطر جديد الا وهو تعاظم نفوذ ابي سلمه الخلال، فكلما مرّ بنا عند التحدث عن دخول الجيوش العباسية الى الكوفة وكيف اخفى خبر ابي العباس قرابة شهرين، ويقال : بانه اتصل بالعلويين واراد ان ينقل الخلافة اليهم ، ويبقى هو المسيطر على الامور. ويبدو ان ابا العباس عندما اراد التخلص من مستشاره ابي سلمه اراد ان يجس نبض ابي مسلم الخراساني فكتب اليه يبين له كيف ان ابا سلمه قد اراد صرف الامر عنه ، ونكثه بيعة الامام، فكتب ابو مسلم يشير بقتله فكتب اليه ابو العباس : انت اولى بالحكم فيه، فابعث من يقتله ، وكان تعليق ابي مسلم عندما علم بمقتله : " ان حفصاً كان غاشاً لله ولرسوله والائمة فالعنوه "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وعند وفاة الخليفة العباسي الاول ابي العباس ، اعلن عبد الله بن علي نفسه خليفة ، وادعى ان ابن اخيه قد عهد له بولاية العهد ، وقد بايعه الجند الذين معه، وكان قسم منهم من سكان بلاد الشام ، وقد عالج الخليفة ابو جعفر المنصور هذا التمرد بهدوء اعصاب وسياسة وبعد نظر ، فقد كان امامه شخصان معارضان لسياسته ، ابو مسلم الخراساني ، وعمه عبد الله بن علي ولهذا ارتأى ان يضرب احدهما بالآخر.</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فأبو مسلم قد تعاظم خطره وقد اراد الاستقلال بخراسان، وابدى من التصرفات الغريبة ما اوعز صدر المنصور ضده اثناء زيارته له في خرسان في خلافة ابي العباس ومنها قتل رئيس الدعاة سليمان بن كثير اثناء وجود ابي جعفر في خرسان فقد اتهمه بالوشاية عنه لدى المنصور فقد استدعى ابو مسلم سليمان بن كثير وقال له : " اتحفظ قول الامام لي من </a:t>
            </a:r>
            <a:r>
              <a:rPr lang="ar-SA" sz="1800" dirty="0" err="1">
                <a:latin typeface="Calibri"/>
                <a:ea typeface="Calibri"/>
                <a:cs typeface="Simplified Arabic"/>
              </a:rPr>
              <a:t>اتهمته</a:t>
            </a:r>
            <a:r>
              <a:rPr lang="ar-SA" sz="1800" dirty="0">
                <a:latin typeface="Calibri"/>
                <a:ea typeface="Calibri"/>
                <a:cs typeface="Simplified Arabic"/>
              </a:rPr>
              <a:t> فاقتله؟ قال : فاني قد </a:t>
            </a:r>
            <a:r>
              <a:rPr lang="ar-SA" sz="1800" dirty="0" err="1">
                <a:latin typeface="Calibri"/>
                <a:ea typeface="Calibri"/>
                <a:cs typeface="Simplified Arabic"/>
              </a:rPr>
              <a:t>اتهمتك</a:t>
            </a:r>
            <a:r>
              <a:rPr lang="ar-SA" sz="1800" dirty="0">
                <a:latin typeface="Calibri"/>
                <a:ea typeface="Calibri"/>
                <a:cs typeface="Simplified Arabic"/>
              </a:rPr>
              <a:t> قال : انشدك الله قال : لا تناشدني، فانت منطوٍ على غش الامام وامر بضرب عنقه "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وعندما رجع ابو جعفر من خراسان قال لابي العباس : " لست خليفة ولا امرك بشيء ان تركت ابا مسلم ولم تقتله، قال : وكيف قال : والله ما يصنع الا ما اراد ".</a:t>
            </a:r>
            <a:endParaRPr lang="en-US" sz="1200" dirty="0">
              <a:latin typeface="Calibri"/>
              <a:ea typeface="Calibri"/>
              <a:cs typeface="Arial"/>
            </a:endParaRPr>
          </a:p>
          <a:p>
            <a:pPr algn="r"/>
            <a:r>
              <a:rPr lang="ar-SA" sz="1800" dirty="0">
                <a:ea typeface="Calibri"/>
                <a:cs typeface="Simplified Arabic"/>
              </a:rPr>
              <a:t>وقد ناقشه ابو جعفر عند لقائه الاخير معه فقال له : " ما دعاك الى قتل سليمان ابن كثير مع اثره في دعوتنا، وهو احد نقبائنا قبل ان ندخلك في شيء من هذا الامر، قال : اراد الخلاف وعصاني فقتلته ، فقال المنصور: وحاله عندما حاله فقتلته، وتعصيني ، وانت مخالف علي ".</a:t>
            </a:r>
            <a:endParaRPr lang="en-US" dirty="0"/>
          </a:p>
        </p:txBody>
      </p:sp>
    </p:spTree>
    <p:extLst>
      <p:ext uri="{BB962C8B-B14F-4D97-AF65-F5344CB8AC3E}">
        <p14:creationId xmlns:p14="http://schemas.microsoft.com/office/powerpoint/2010/main" val="18214525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228600"/>
            <a:ext cx="8382000" cy="6477000"/>
          </a:xfrm>
        </p:spPr>
        <p:txBody>
          <a:bodyPr>
            <a:normAutofit fontScale="70000" lnSpcReduction="20000"/>
          </a:bodyPr>
          <a:lstStyle/>
          <a:p>
            <a:pPr marL="0" marR="0" algn="just" rtl="1">
              <a:lnSpc>
                <a:spcPct val="115000"/>
              </a:lnSpc>
              <a:spcBef>
                <a:spcPts val="0"/>
              </a:spcBef>
              <a:spcAft>
                <a:spcPts val="1000"/>
              </a:spcAft>
            </a:pPr>
            <a:r>
              <a:rPr lang="ar-SA" sz="1800" dirty="0">
                <a:latin typeface="Calibri"/>
                <a:ea typeface="Calibri"/>
                <a:cs typeface="Simplified Arabic"/>
              </a:rPr>
              <a:t>ولهذا امر ابو جعفر المنصور ابا مسلم بالتوجه الى بلاد الشام لمحاربة عمه عبد الله بن علي ، لكي يتخلص من احدهما فتردد ابو مسلم في بداية الامر ، ثم وافق بعد ذلك، وقد ابدى المنصور مخاوفه لابي مسلم من عمه عبد الله، فقال له ابو مسلم: " انا اكفيك امره ان شاء الله ، ان عامة جنده من اهل خراسان وهم لا يعصونني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كان عبد الله بن علي قد تحصن في مدينة " نصيبين " وهي تسيطر على كل بلاد الشام ، وكانت عقدة المواصلات فيها ، وهي مدينة محصنة جداً ، لذلك ادرك ابو مسلم انه لا يستطيع منازلته في هذه المدينة، فتظاهر انه لم يأت لمحاربة عبد الله بن علي ، بل انه جاء والياً على بلاد الشام، فتجاوز نصيبين وموقعها الحصين ، فاجبر الجند الشامي عبد الله بن علي على مغادرة موقعه الحصين، لانهم خافوا على اهلهم وذراريهم واموالهم، وعندما غادرها عبد الله بن علي ، التف ابو مسلم ودخل المدينة واستولى عليها، فاصبح جيش عبد الله بن علي خارج المدينة، في العراء، ولا عاصم له يؤويه، وهنا اخذ عبد الله بن علي يشكك في الجند وقوادهم، وخصوصاً عرب خراسان فيبدو انه ابعدهم او نكل بقسم منهم ، وكان من بين هؤلاء حميد بن </a:t>
            </a:r>
            <a:r>
              <a:rPr lang="ar-SA" sz="1800" dirty="0" err="1">
                <a:latin typeface="Calibri"/>
                <a:ea typeface="Calibri"/>
                <a:cs typeface="Simplified Arabic"/>
              </a:rPr>
              <a:t>قحطبة</a:t>
            </a:r>
            <a:r>
              <a:rPr lang="ar-SA" sz="1800" dirty="0">
                <a:latin typeface="Calibri"/>
                <a:ea typeface="Calibri"/>
                <a:cs typeface="Simplified Arabic"/>
              </a:rPr>
              <a:t> الطائي، الذي تشكك بولائه، فأرسله الى والي حلب، يأمره بالرسالة بقتل حميد بمجرد وصوله اليه، فشك حميد بالرسالة، ففر الى الجيش العباسي، وكان حميد قائداً في جيش عبد الله بن علي، ويعرف نقاط الضعف والقوة فيه.</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وقد تمكن ابو مسلم من اتباع خطة عسكرية متقنة ادت الى هزيمته فضم اكثر جيشه من الميمنة الى الميسرة، فلم ضم الشاميون اكثر ميسرتهم الى ميمنتهم ، هجم ابو مسلم بسرعة بالقلب مع الميمنة على مسيرة اهل الشام واشتبك معهم ، فشتت شملهم.</a:t>
            </a:r>
            <a:br>
              <a:rPr lang="ar-SA" sz="1800" dirty="0">
                <a:latin typeface="Calibri"/>
                <a:ea typeface="Calibri"/>
                <a:cs typeface="Simplified Arabic"/>
              </a:rPr>
            </a:br>
            <a:r>
              <a:rPr lang="ar-SA" sz="1800" dirty="0">
                <a:latin typeface="Calibri"/>
                <a:ea typeface="Calibri"/>
                <a:cs typeface="Simplified Arabic"/>
              </a:rPr>
              <a:t>وقد دامت الحرب ما يقارب الخمسة اشهر، وفر عبد الله بن علي الى اخيه سليمان بن علي والي البصرة ، وبقي عنده الى سنة 139 ه/ 756 م ، حيث سلمه الى ابي جعفر المنصور بعد ان اعطي الامان، وظل محبوساً حتى توفي سنة 147 ه / 764 م.</a:t>
            </a:r>
            <a:br>
              <a:rPr lang="ar-SA" sz="1800" dirty="0">
                <a:latin typeface="Calibri"/>
                <a:ea typeface="Calibri"/>
                <a:cs typeface="Simplified Arabic"/>
              </a:rPr>
            </a:br>
            <a:r>
              <a:rPr lang="ar-SA" sz="1800" dirty="0">
                <a:latin typeface="Calibri"/>
                <a:ea typeface="Calibri"/>
                <a:cs typeface="Simplified Arabic"/>
              </a:rPr>
              <a:t>وبعد ان قضي ابو جعفر المنصور على تمرد عمه عبد الله بن علي، ارسل ابو جعفر احد الاشخاص لحصي الغنائم التي حصل عليها من حربه لعبد الله بن علي فغضب ابو مسلم وقال : " أمين على الدماء خائن في الاموال وشتم ابا جعفر " . واراد قتل المبعوث لولا تدخل اصحابه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يضاف الى ذلك كان ابو مسلم يستهزئ برسل الخليفة ، وبعد القضاء على عبد الله بن علي ، اتجه ابو مسلم يريد خراسان ، وهذا يعني خروجه على طاعة الخليفة ، لأنه غادر الشام بدون اذن ولان في وصوله الى خراسان معناه العصيان، فسارع ابو جعفر لاتخاذ خطوات لأجل ثنيه عن عزمه في التوجه الى خراسان، فارسل له كتاباً جاء فيه : " قد وليتك مصر والشام فهي خير لك من خراسان، فجه الى مصر من احببت ، واقم بالشام فتكون بقرب امير المؤمنين ، فان احب لقاءك اتيته من قريب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وقد اراد المنصور بهذا الاجراء اولاً ، ابعاده عن خراسان، وثانياً وضعه تحت مراقبته ، لكن ابا مسلم لم يستجب لهذا الامر وقال : " هو يوليني الشام وخراسان لي " ثم استمر يريد خراسان ، فاخذ ابو جعفر يتبع اساليب اللين والشدة، ونتيجة لكثرة المراسلات ارسل ابو مسلم احد خواصه المقربين اليه بلاط المنصور، ويعرف بابي اسحاق، فاستقبله ابو جعفر احسن استقبال وبالحفاوة والتكريم، ووعده بإعطائه ولاية خراسان اذا اقنع ابو مسلم بضرورة مقابلة الخليفة، فرجع ابو اسحاق وطمأن ابو مسلم للوضع وقال له : " ما وجدت شيئاً انكره، ورأيتهم معظمين لحقك يرون لك ما يرون لأنفسهم، ثم اشار عليه بان يرجع الى امير المؤمنين يعتذر له مما بدر منه وليكون العفو عنه قريباً " ثم اتبع ابو جعفر المنصور اجراءً اخر ، وهو تعيين خالد بن ابراهيم الذهلي نائب ابي مسلم والياً على خراسان، وامره بالا يسمح لابي مسلم بدخول خراسان ، فارسل خالد الى ابي مسلم رساله يدعوه فيها لمقابلة الخليفة وقال له : " إنا لم نخرج لمعصية خلفاء الله واهل بيته صلى الله عليه وسلم فلا تخالفن امامك ولا ترجعن الا بإذنه " يضاف الى ذلك تراجع عدد من قادة ابي مسلم عنه والحاحهم بمقابلة الخليفة المنصور.</a:t>
            </a:r>
            <a:endParaRPr lang="en-US" sz="1200" dirty="0">
              <a:latin typeface="Calibri"/>
              <a:ea typeface="Calibri"/>
              <a:cs typeface="Arial"/>
            </a:endParaRPr>
          </a:p>
          <a:p>
            <a:endParaRPr lang="en-US" dirty="0"/>
          </a:p>
        </p:txBody>
      </p:sp>
    </p:spTree>
    <p:extLst>
      <p:ext uri="{BB962C8B-B14F-4D97-AF65-F5344CB8AC3E}">
        <p14:creationId xmlns:p14="http://schemas.microsoft.com/office/powerpoint/2010/main" val="489790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152400" y="380999"/>
            <a:ext cx="8839200" cy="6277103"/>
          </a:xfrm>
          <a:prstGeom prst="rect">
            <a:avLst/>
          </a:prstGeom>
        </p:spPr>
        <p:txBody>
          <a:bodyPr wrap="square">
            <a:spAutoFit/>
          </a:bodyPr>
          <a:lstStyle/>
          <a:p>
            <a:pPr marL="457200" marR="0" algn="r" rtl="1">
              <a:lnSpc>
                <a:spcPct val="115000"/>
              </a:lnSpc>
              <a:spcBef>
                <a:spcPts val="0"/>
              </a:spcBef>
              <a:spcAft>
                <a:spcPts val="1000"/>
              </a:spcAft>
            </a:pPr>
            <a:r>
              <a:rPr lang="en-US" dirty="0">
                <a:latin typeface="Simplified Arabic"/>
                <a:ea typeface="Calibri"/>
                <a:cs typeface="Arial"/>
              </a:rPr>
              <a:t> </a:t>
            </a:r>
            <a:r>
              <a:rPr lang="ar-SA" b="1" dirty="0">
                <a:latin typeface="Calibri"/>
                <a:ea typeface="Calibri"/>
                <a:cs typeface="Simplified Arabic"/>
              </a:rPr>
              <a:t>مفردات مادة التاريخ العباسي المرحلة </a:t>
            </a:r>
            <a:r>
              <a:rPr lang="ar-SA" b="1" dirty="0" smtClean="0">
                <a:latin typeface="Calibri"/>
                <a:ea typeface="Calibri"/>
                <a:cs typeface="Simplified Arabic"/>
              </a:rPr>
              <a:t>الثالثة</a:t>
            </a:r>
            <a:r>
              <a:rPr lang="ar-SA" dirty="0">
                <a:latin typeface="Calibri"/>
                <a:ea typeface="Calibri"/>
                <a:cs typeface="Simplified Arabic"/>
              </a:rPr>
              <a:t/>
            </a:r>
            <a:br>
              <a:rPr lang="ar-SA" dirty="0">
                <a:latin typeface="Calibri"/>
                <a:ea typeface="Calibri"/>
                <a:cs typeface="Simplified Arabic"/>
              </a:rPr>
            </a:br>
            <a:r>
              <a:rPr lang="ar-SA" b="1" dirty="0">
                <a:latin typeface="Calibri"/>
                <a:ea typeface="Calibri"/>
                <a:cs typeface="Simplified Arabic"/>
              </a:rPr>
              <a:t>1- عوامل ضعف وسقوط الدولة الاموية.</a:t>
            </a:r>
            <a:endParaRPr lang="en-US" sz="1400" dirty="0">
              <a:latin typeface="Calibri"/>
              <a:ea typeface="Calibri"/>
              <a:cs typeface="Arial"/>
            </a:endParaRPr>
          </a:p>
          <a:p>
            <a:pPr marL="457200" marR="0" algn="just" rtl="1">
              <a:lnSpc>
                <a:spcPct val="115000"/>
              </a:lnSpc>
              <a:spcBef>
                <a:spcPts val="0"/>
              </a:spcBef>
              <a:spcAft>
                <a:spcPts val="1000"/>
              </a:spcAft>
            </a:pPr>
            <a:r>
              <a:rPr lang="ar-SA" dirty="0">
                <a:latin typeface="Calibri"/>
                <a:ea typeface="Calibri"/>
                <a:cs typeface="Simplified Arabic"/>
              </a:rPr>
              <a:t>سنتناول في هذه المحاضرة العوامل التي ادت الى سقوط الدولة الاموية، والتي من جملتها: (نظام ولاية العهد، التعصب القبلي، الصراع بين امراء البيت الاموي على السلطة، حركات المعارضة (العلوية، وحركات الخوارج، وتمردات داخلية).</a:t>
            </a:r>
            <a:endParaRPr lang="en-US" sz="1400" dirty="0">
              <a:latin typeface="Calibri"/>
              <a:ea typeface="Calibri"/>
              <a:cs typeface="Arial"/>
            </a:endParaRPr>
          </a:p>
          <a:p>
            <a:pPr marL="457200" marR="0" algn="just" rtl="1">
              <a:lnSpc>
                <a:spcPct val="115000"/>
              </a:lnSpc>
              <a:spcBef>
                <a:spcPts val="0"/>
              </a:spcBef>
              <a:spcAft>
                <a:spcPts val="1000"/>
              </a:spcAft>
            </a:pPr>
            <a:r>
              <a:rPr lang="ar-SA" b="1" dirty="0">
                <a:latin typeface="Calibri"/>
                <a:ea typeface="Calibri"/>
                <a:cs typeface="Simplified Arabic"/>
              </a:rPr>
              <a:t>2- التنظيم العباسي السري (الدعوة السرية).</a:t>
            </a:r>
            <a:endParaRPr lang="en-US" sz="1400" dirty="0">
              <a:latin typeface="Calibri"/>
              <a:ea typeface="Calibri"/>
              <a:cs typeface="Arial"/>
            </a:endParaRPr>
          </a:p>
          <a:p>
            <a:pPr marL="457200" marR="0" algn="just" rtl="1">
              <a:lnSpc>
                <a:spcPct val="115000"/>
              </a:lnSpc>
              <a:spcBef>
                <a:spcPts val="0"/>
              </a:spcBef>
              <a:spcAft>
                <a:spcPts val="1000"/>
              </a:spcAft>
            </a:pPr>
            <a:r>
              <a:rPr lang="ar-SA" dirty="0">
                <a:latin typeface="Calibri"/>
                <a:ea typeface="Calibri"/>
                <a:cs typeface="Simplified Arabic"/>
              </a:rPr>
              <a:t>سيبين هذا العنوان السبب الذي سميت لأجله الدولة العباسية بهذا الاسم، والظروف التي ساعدت على قيام التنظيم السري، واهم رجال التنظيم مثل محمد الامام وسليمان بن كثير الخزاعي وبكير بن </a:t>
            </a:r>
            <a:r>
              <a:rPr lang="ar-SA" dirty="0" err="1">
                <a:latin typeface="Calibri"/>
                <a:ea typeface="Calibri"/>
                <a:cs typeface="Simplified Arabic"/>
              </a:rPr>
              <a:t>ماهان</a:t>
            </a:r>
            <a:r>
              <a:rPr lang="ar-SA" dirty="0">
                <a:latin typeface="Calibri"/>
                <a:ea typeface="Calibri"/>
                <a:cs typeface="Simplified Arabic"/>
              </a:rPr>
              <a:t> وابراهيم الامام وابو مسلم الخراساني.</a:t>
            </a:r>
            <a:endParaRPr lang="en-US" sz="1400" dirty="0">
              <a:latin typeface="Calibri"/>
              <a:ea typeface="Calibri"/>
              <a:cs typeface="Arial"/>
            </a:endParaRPr>
          </a:p>
          <a:p>
            <a:pPr marL="457200" marR="0" algn="just" rtl="1">
              <a:lnSpc>
                <a:spcPct val="115000"/>
              </a:lnSpc>
              <a:spcBef>
                <a:spcPts val="0"/>
              </a:spcBef>
              <a:spcAft>
                <a:spcPts val="1000"/>
              </a:spcAft>
            </a:pPr>
            <a:r>
              <a:rPr lang="ar-SA" b="1" dirty="0">
                <a:latin typeface="Calibri"/>
                <a:ea typeface="Calibri"/>
                <a:cs typeface="Simplified Arabic"/>
              </a:rPr>
              <a:t>3- العمليات المسلحة وقيام الدولة العباسية.</a:t>
            </a:r>
            <a:endParaRPr lang="en-US" sz="1400" dirty="0">
              <a:latin typeface="Calibri"/>
              <a:ea typeface="Calibri"/>
              <a:cs typeface="Arial"/>
            </a:endParaRPr>
          </a:p>
          <a:p>
            <a:pPr marL="457200" marR="0" algn="just" rtl="1">
              <a:lnSpc>
                <a:spcPct val="115000"/>
              </a:lnSpc>
              <a:spcBef>
                <a:spcPts val="0"/>
              </a:spcBef>
              <a:spcAft>
                <a:spcPts val="1000"/>
              </a:spcAft>
            </a:pPr>
            <a:r>
              <a:rPr lang="ar-SA" dirty="0">
                <a:latin typeface="Calibri"/>
                <a:ea typeface="Calibri"/>
                <a:cs typeface="Simplified Arabic"/>
              </a:rPr>
              <a:t>والانتقال الى مرحلة الكفاح المسلح ضد الامويين، ومن ثم اعلان الدولة العباسية التي مع مرور الوقت اطلق عليها اسم: الخلافة العباسية.</a:t>
            </a:r>
            <a:endParaRPr lang="en-US" sz="1400" dirty="0">
              <a:latin typeface="Calibri"/>
              <a:ea typeface="Calibri"/>
              <a:cs typeface="Arial"/>
            </a:endParaRPr>
          </a:p>
          <a:p>
            <a:pPr marL="457200" marR="0" algn="just" rtl="1">
              <a:lnSpc>
                <a:spcPct val="115000"/>
              </a:lnSpc>
              <a:spcBef>
                <a:spcPts val="0"/>
              </a:spcBef>
              <a:spcAft>
                <a:spcPts val="1000"/>
              </a:spcAft>
            </a:pPr>
            <a:r>
              <a:rPr lang="ar-SA" dirty="0">
                <a:latin typeface="Calibri"/>
                <a:ea typeface="Calibri"/>
                <a:cs typeface="Simplified Arabic"/>
              </a:rPr>
              <a:t>4</a:t>
            </a:r>
            <a:r>
              <a:rPr lang="ar-SA" b="1" dirty="0">
                <a:latin typeface="Calibri"/>
                <a:ea typeface="Calibri"/>
                <a:cs typeface="Simplified Arabic"/>
              </a:rPr>
              <a:t>- موقفها من المعارضين المقربين من البيت العباسي (ابو سلمة الخلال، ابو مسلم الخراساني، عبد الله بن علي العباسي</a:t>
            </a:r>
            <a:r>
              <a:rPr lang="ar-SA" b="1" dirty="0" smtClean="0">
                <a:latin typeface="Calibri"/>
                <a:ea typeface="Calibri"/>
                <a:cs typeface="Simplified Arabic"/>
              </a:rPr>
              <a:t>).</a:t>
            </a:r>
            <a:r>
              <a:rPr lang="ar-SA" dirty="0" smtClean="0">
                <a:latin typeface="Calibri"/>
                <a:ea typeface="Calibri"/>
                <a:cs typeface="Simplified Arabic"/>
              </a:rPr>
              <a:t>عالجت </a:t>
            </a:r>
            <a:r>
              <a:rPr lang="ar-SA" dirty="0">
                <a:latin typeface="Calibri"/>
                <a:ea typeface="Calibri"/>
                <a:cs typeface="Simplified Arabic"/>
              </a:rPr>
              <a:t>هذه المفردة الكيفية التي عملت بها الخلافة العباسية بالتعامل مع كل من ابي سلمة الخلال الذي كان جزاءه القتل نتيجة محاولته نقل الخلافة الى العلويين، وكذلك العمل على تصفية ابي مسلم الخراساني نتيجة محاولته الانفصال عن الدولة، اما تمرد عبد الله بن علي العباسي فانه عمل على التخلص منه هو الاخر بالرغم من انه احد ابناء البيت العباسي بل هو ولي عهد السفاح .</a:t>
            </a:r>
            <a:endParaRPr lang="en-US" dirty="0"/>
          </a:p>
        </p:txBody>
      </p:sp>
    </p:spTree>
    <p:extLst>
      <p:ext uri="{BB962C8B-B14F-4D97-AF65-F5344CB8AC3E}">
        <p14:creationId xmlns:p14="http://schemas.microsoft.com/office/powerpoint/2010/main" val="18799034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304800" y="457200"/>
            <a:ext cx="8610600" cy="6400800"/>
          </a:xfrm>
        </p:spPr>
        <p:txBody>
          <a:bodyPr>
            <a:normAutofit fontScale="62500" lnSpcReduction="20000"/>
          </a:bodyPr>
          <a:lstStyle/>
          <a:p>
            <a:pPr marL="0" marR="0" algn="r" rtl="1">
              <a:lnSpc>
                <a:spcPct val="115000"/>
              </a:lnSpc>
              <a:spcBef>
                <a:spcPts val="0"/>
              </a:spcBef>
              <a:spcAft>
                <a:spcPts val="1000"/>
              </a:spcAft>
            </a:pPr>
            <a:r>
              <a:rPr lang="ar-SA" sz="1800" b="1" dirty="0">
                <a:latin typeface="Calibri"/>
                <a:ea typeface="Calibri"/>
                <a:cs typeface="Simplified Arabic"/>
              </a:rPr>
              <a:t>حركات المعارضة    </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 وبمقتل ابي مسلم فقد قضت الخلافة العباسية على خطر من اشد الاخطار الداخلية فيها استناداً الى التقسيم الآتي :</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1-	الحركات الفارسية.</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2-	الخوارج.</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3-	العلويون.</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4-	العلاقات الخارجية.</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5-	المعطيات الحضارية.</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1-	الحركات الفارسية :</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     ظهرت الحركات الفارسية تحت اغطية واقنعة مختلفة هدفها الاساس اعادة امجاد الفرس، وقد اتخذت هذه الحركات الديانات الفارسية اساساً لدعوتها ومنها :</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أ‌-	حركة </a:t>
            </a:r>
            <a:r>
              <a:rPr lang="ar-SA" sz="1800" dirty="0" err="1">
                <a:latin typeface="Calibri"/>
                <a:ea typeface="Calibri"/>
                <a:cs typeface="Simplified Arabic"/>
              </a:rPr>
              <a:t>بهافريد</a:t>
            </a:r>
            <a:r>
              <a:rPr lang="ar-SA" sz="1800" dirty="0">
                <a:latin typeface="Calibri"/>
                <a:ea typeface="Calibri"/>
                <a:cs typeface="Simplified Arabic"/>
              </a:rPr>
              <a:t> :</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     ظهرت زمن ابي العباس وزار عدة مناطق من بينها بلاد الصين ، وعندما رجع الى خراسان اختفى سنة ثم ظهر وادعى ان الله ارسله نبياً، وكان قد جلب معه قميصاً من بلاد الصين مصنوعاً من الحرير الاحمر، وظهر على قبة احد المعابد في الفجر، فتجمع حوله عدد من الاتباع، بعد ان شاع خبر مجيئه بعد ان ادعى الموت. </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      حاول </a:t>
            </a:r>
            <a:r>
              <a:rPr lang="ar-SA" sz="1800" dirty="0" err="1">
                <a:latin typeface="Calibri"/>
                <a:ea typeface="Calibri"/>
                <a:cs typeface="Simplified Arabic"/>
              </a:rPr>
              <a:t>بهافريد</a:t>
            </a:r>
            <a:r>
              <a:rPr lang="ar-SA" sz="1800" dirty="0">
                <a:latin typeface="Calibri"/>
                <a:ea typeface="Calibri"/>
                <a:cs typeface="Simplified Arabic"/>
              </a:rPr>
              <a:t> ان يؤكد على الديانات الفارسية ومنها تعاليم الديانة المجوسية، فأمر اصحابه بترك الزمزمة عن الطعام ، وترك شرب الخمور واكل الميتة ونكاح المحرمات ، وامرهم بالسجود لقرص الشمس، وفرض على اصحابه سبع صلوات كما حدد المهور بـ 4000 درهماً، وحث اتباعه على ترك شعورهم والامتناع عن ذبح الحيوان حتى سن معينة، وان يعطي اتباعه 1/7 اموالهم لتصرف على الاعمال العامة وتمويل الحركة . </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       ولقد تم القضاء على هذه الحركة عندما حرض ابا مسلم عليه، فارسل اليه فرقة عسكرية، اسرته هو واتباعه ، وجيء به وصلب على باب المسجد الجامع في مدينة نيسابور ، وظلت هذه الحركة موجودة ولها بعض الاتباع حيث اعتقد اتباعه بانه صعد الى السماء راكباً حصاناً، وسيعود الى الارض ليثأر من اعدائه.</a:t>
            </a:r>
            <a:endParaRPr lang="en-US" sz="1200" dirty="0">
              <a:latin typeface="Calibri"/>
              <a:ea typeface="Calibri"/>
              <a:cs typeface="Arial"/>
            </a:endParaRPr>
          </a:p>
          <a:p>
            <a:pPr marL="0" marR="0" algn="r" rtl="1">
              <a:lnSpc>
                <a:spcPct val="115000"/>
              </a:lnSpc>
              <a:spcBef>
                <a:spcPts val="0"/>
              </a:spcBef>
              <a:spcAft>
                <a:spcPts val="1000"/>
              </a:spcAft>
            </a:pPr>
            <a:r>
              <a:rPr lang="ar-SA" sz="1800" b="1" dirty="0">
                <a:latin typeface="Calibri"/>
                <a:ea typeface="Calibri"/>
                <a:cs typeface="Simplified Arabic"/>
              </a:rPr>
              <a:t>ب‌-	حركة سنباذ : </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    كان سنباذ في قرية </a:t>
            </a:r>
            <a:r>
              <a:rPr lang="ar-SA" sz="1800" dirty="0" err="1">
                <a:latin typeface="Calibri"/>
                <a:ea typeface="Calibri"/>
                <a:cs typeface="Simplified Arabic"/>
              </a:rPr>
              <a:t>آهن</a:t>
            </a:r>
            <a:r>
              <a:rPr lang="ar-SA" sz="1800" dirty="0">
                <a:latin typeface="Calibri"/>
                <a:ea typeface="Calibri"/>
                <a:cs typeface="Simplified Arabic"/>
              </a:rPr>
              <a:t> في نيسابور، ومن اتباع ابي مسلم الخراساني، اذ كان احد قادته، وقد تركه ابو مسلم مع قسمٍ من الجيش في مدينة الري ، عندما ذهب الى الحج، وعندما سمع بمقتل ابو مسلم اعلن تمرده واخبر اتباعه ، بان ابا مسلم لم يمت وانه تلى اسم الله الاعظم قبل ان يقتل فصار حمامة بيضاء وطار ويعتبر الطبري سنباذ مجوسياً .</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      وقد اختار سنباذ مدينة نيسابور، وتجمع حوله الكثير من الاتباع، فقتل والي نيسابور، وسيطر على خزائنها، وتوسعت على حركته بانضمام بعض الاتباع له من بلاد الديلم وطبرستان وبشر سنباذ الفرس بان الدولة العربية الاسلامية زائلة، وان دولة المجوس آتية، ووعد اتباعه بهدم الكعبة المشرفة، واستبدالها بقرص الشمس في الصلاة والعبادة. </a:t>
            </a:r>
            <a:endParaRPr lang="en-US" sz="1200" dirty="0">
              <a:latin typeface="Calibri"/>
              <a:ea typeface="Calibri"/>
              <a:cs typeface="Arial"/>
            </a:endParaRPr>
          </a:p>
          <a:p>
            <a:endParaRPr lang="en-US" dirty="0"/>
          </a:p>
        </p:txBody>
      </p:sp>
    </p:spTree>
    <p:extLst>
      <p:ext uri="{BB962C8B-B14F-4D97-AF65-F5344CB8AC3E}">
        <p14:creationId xmlns:p14="http://schemas.microsoft.com/office/powerpoint/2010/main" val="40943137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685800"/>
            <a:ext cx="8305800" cy="5943600"/>
          </a:xfrm>
        </p:spPr>
        <p:txBody>
          <a:bodyPr>
            <a:normAutofit fontScale="85000" lnSpcReduction="10000"/>
          </a:bodyPr>
          <a:lstStyle/>
          <a:p>
            <a:pPr marL="0" marR="0" algn="r" rtl="1">
              <a:lnSpc>
                <a:spcPct val="115000"/>
              </a:lnSpc>
              <a:spcBef>
                <a:spcPts val="0"/>
              </a:spcBef>
              <a:spcAft>
                <a:spcPts val="1000"/>
              </a:spcAft>
            </a:pPr>
            <a:r>
              <a:rPr lang="ar-SA" sz="1800" b="1" dirty="0">
                <a:latin typeface="Calibri"/>
                <a:ea typeface="Calibri"/>
                <a:cs typeface="Simplified Arabic"/>
              </a:rPr>
              <a:t>ج- حركة اسحاق الترك :</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     هو من اتباع ابي مسلم، قيل ان ابا مسلم ارسله لغرض بث التنظيم السياسي في بلاد الترك، وقد استغل اسحاق ظروف مقتل ابي مسلم، وسوء العلاقة بين والي خراسان خالد بن ابراهيم الذهلي الشيباني وابي جعفر المنصور، وعندما اعلن تمرده على الخلافة العباسية قتله خالد بن ابراهيم ، ولكن في رواية اخرى تشير الى انه قتل خالداً الذهلي، وانضم الى خليفته عبد الجبار الازدي. وقد دعا اسحاق ايضاً الى المبادئ الفارسية ومهما يكن من امر فقد قتل اسحاق.</a:t>
            </a:r>
            <a:endParaRPr lang="en-US" sz="1200" dirty="0">
              <a:latin typeface="Calibri"/>
              <a:ea typeface="Calibri"/>
              <a:cs typeface="Arial"/>
            </a:endParaRPr>
          </a:p>
          <a:p>
            <a:pPr marL="0" marR="0" algn="r" rtl="1">
              <a:lnSpc>
                <a:spcPct val="115000"/>
              </a:lnSpc>
              <a:spcBef>
                <a:spcPts val="0"/>
              </a:spcBef>
              <a:spcAft>
                <a:spcPts val="1000"/>
              </a:spcAft>
            </a:pPr>
            <a:r>
              <a:rPr lang="ar-SA" sz="1800" b="1" dirty="0">
                <a:latin typeface="Calibri"/>
                <a:ea typeface="Calibri"/>
                <a:cs typeface="Simplified Arabic"/>
              </a:rPr>
              <a:t>د- </a:t>
            </a:r>
            <a:r>
              <a:rPr lang="ar-SA" sz="1800" b="1" dirty="0" err="1">
                <a:latin typeface="Calibri"/>
                <a:ea typeface="Calibri"/>
                <a:cs typeface="Simplified Arabic"/>
              </a:rPr>
              <a:t>الراوندية</a:t>
            </a:r>
            <a:r>
              <a:rPr lang="ar-SA" sz="1800" b="1" dirty="0">
                <a:latin typeface="Calibri"/>
                <a:ea typeface="Calibri"/>
                <a:cs typeface="Simplified Arabic"/>
              </a:rPr>
              <a:t> ، </a:t>
            </a:r>
            <a:r>
              <a:rPr lang="ar-SA" sz="1800" b="1" dirty="0" err="1">
                <a:latin typeface="Calibri"/>
                <a:ea typeface="Calibri"/>
                <a:cs typeface="Simplified Arabic"/>
              </a:rPr>
              <a:t>الرزامية</a:t>
            </a:r>
            <a:r>
              <a:rPr lang="ar-SA" sz="1800" b="1" dirty="0">
                <a:latin typeface="Calibri"/>
                <a:ea typeface="Calibri"/>
                <a:cs typeface="Simplified Arabic"/>
              </a:rPr>
              <a:t> ، </a:t>
            </a:r>
            <a:r>
              <a:rPr lang="ar-SA" sz="1800" b="1" dirty="0" err="1">
                <a:latin typeface="Calibri"/>
                <a:ea typeface="Calibri"/>
                <a:cs typeface="Simplified Arabic"/>
              </a:rPr>
              <a:t>المسلمية</a:t>
            </a:r>
            <a:r>
              <a:rPr lang="ar-SA" sz="1800" b="1" dirty="0">
                <a:latin typeface="Calibri"/>
                <a:ea typeface="Calibri"/>
                <a:cs typeface="Simplified Arabic"/>
              </a:rPr>
              <a:t>: </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    </a:t>
            </a:r>
            <a:r>
              <a:rPr lang="ar-SA" sz="1800" dirty="0" err="1">
                <a:latin typeface="Calibri"/>
                <a:ea typeface="Calibri"/>
                <a:cs typeface="Simplified Arabic"/>
              </a:rPr>
              <a:t>الراوندية</a:t>
            </a:r>
            <a:r>
              <a:rPr lang="ar-SA" sz="1800" dirty="0">
                <a:latin typeface="Calibri"/>
                <a:ea typeface="Calibri"/>
                <a:cs typeface="Simplified Arabic"/>
              </a:rPr>
              <a:t> هم المتطرفون من اتباع الدولة العباسية وقد انقسمت </a:t>
            </a:r>
            <a:r>
              <a:rPr lang="ar-SA" sz="1800" dirty="0" err="1">
                <a:latin typeface="Calibri"/>
                <a:ea typeface="Calibri"/>
                <a:cs typeface="Simplified Arabic"/>
              </a:rPr>
              <a:t>الراوندية</a:t>
            </a:r>
            <a:r>
              <a:rPr lang="ar-SA" sz="1800" dirty="0">
                <a:latin typeface="Calibri"/>
                <a:ea typeface="Calibri"/>
                <a:cs typeface="Simplified Arabic"/>
              </a:rPr>
              <a:t> اقساماً منها :</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1-	العباسية : الذين استمروا بتأييدهم للدول العباسية.</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2-	فرقة ظهرت في خراسان وتمردت على الخلافة العباسية، وقد حاولت دس السم لابي مسلم، الا انها فشلت في ذلك، وقد قضى ابو مسلم على حركتهم.</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3-	</a:t>
            </a:r>
            <a:r>
              <a:rPr lang="ar-SA" sz="1800" dirty="0" err="1">
                <a:latin typeface="Calibri"/>
                <a:ea typeface="Calibri"/>
                <a:cs typeface="Simplified Arabic"/>
              </a:rPr>
              <a:t>الرزامية</a:t>
            </a:r>
            <a:r>
              <a:rPr lang="ar-SA" sz="1800" dirty="0">
                <a:latin typeface="Calibri"/>
                <a:ea typeface="Calibri"/>
                <a:cs typeface="Simplified Arabic"/>
              </a:rPr>
              <a:t> : نسبة الى رزام زعيمهم ، ويعتقد هؤلاء بان الامامة انتقلت على النحو الآتي : علي بن ابي طالب (عليه السلام) محمد بن الحنفية ابو هاشم محمد بن علي العباسي ابراهيم الامام         ابو مسلم ، وقد اعتقدوا بعد بقدسية ابي مسلم، ونسبوا له الخوارق، وكانوا يعتقدون بتناسخ الارواح ، </a:t>
            </a:r>
            <a:r>
              <a:rPr lang="ar-SA" sz="1800" dirty="0" err="1">
                <a:latin typeface="Calibri"/>
                <a:ea typeface="Calibri"/>
                <a:cs typeface="Simplified Arabic"/>
              </a:rPr>
              <a:t>والرزامية</a:t>
            </a:r>
            <a:r>
              <a:rPr lang="ar-SA" sz="1800" dirty="0">
                <a:latin typeface="Calibri"/>
                <a:ea typeface="Calibri"/>
                <a:cs typeface="Simplified Arabic"/>
              </a:rPr>
              <a:t> تنقسم على نفسها فرقتين الاولى نقلت ولاءها الى حفيد ابي مسلم من ابنته فاطمة، بينما الثانية تنتظر رجوعه، ولا تعترف هاتان الفرقتان بخلافة ابي جعفر المنصور.</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4-	</a:t>
            </a:r>
            <a:r>
              <a:rPr lang="ar-SA" sz="1800" dirty="0" err="1">
                <a:latin typeface="Calibri"/>
                <a:ea typeface="Calibri"/>
                <a:cs typeface="Simplified Arabic"/>
              </a:rPr>
              <a:t>الراوندية</a:t>
            </a:r>
            <a:r>
              <a:rPr lang="ar-SA" sz="1800" dirty="0">
                <a:latin typeface="Calibri"/>
                <a:ea typeface="Calibri"/>
                <a:cs typeface="Simplified Arabic"/>
              </a:rPr>
              <a:t> : نسبة الى عبد الله </a:t>
            </a:r>
            <a:r>
              <a:rPr lang="ar-SA" sz="1800" dirty="0" err="1">
                <a:latin typeface="Calibri"/>
                <a:ea typeface="Calibri"/>
                <a:cs typeface="Simplified Arabic"/>
              </a:rPr>
              <a:t>الراوندي</a:t>
            </a:r>
            <a:r>
              <a:rPr lang="ar-SA" sz="1800" dirty="0">
                <a:latin typeface="Calibri"/>
                <a:ea typeface="Calibri"/>
                <a:cs typeface="Simplified Arabic"/>
              </a:rPr>
              <a:t> اعتقدت بإمامة المنصور ونسبت اليه الخوارق والمعجزات ، واعتقدت انه اله، وان ابا مسلم نبيه. وهذه الفرقة هي التي ثارت على المنصور وارادت قتله في هاشمية الكوفة.</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5-	الابو مسلمة: التي ادعت بان الامامة انتقلت من ابي العباس مباشرةً الى ابي مسلم، وان أبا مسلم لم يمت ، وانما حلت فيه روح إلهية، وانه سيعود الى هذه الدنيا، ووضعه في درجة اعلى من درجة الملائكة.</a:t>
            </a:r>
            <a:endParaRPr lang="en-US" sz="1200" dirty="0">
              <a:latin typeface="Calibri"/>
              <a:ea typeface="Calibri"/>
              <a:cs typeface="Arial"/>
            </a:endParaRPr>
          </a:p>
          <a:p>
            <a:endParaRPr lang="en-US" dirty="0"/>
          </a:p>
        </p:txBody>
      </p:sp>
    </p:spTree>
    <p:extLst>
      <p:ext uri="{BB962C8B-B14F-4D97-AF65-F5344CB8AC3E}">
        <p14:creationId xmlns:p14="http://schemas.microsoft.com/office/powerpoint/2010/main" val="32221152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457200"/>
            <a:ext cx="8153400" cy="5257800"/>
          </a:xfrm>
        </p:spPr>
        <p:txBody>
          <a:bodyPr>
            <a:normAutofit fontScale="85000" lnSpcReduction="20000"/>
          </a:bodyPr>
          <a:lstStyle/>
          <a:p>
            <a:pPr marL="0" marR="0" algn="r" rtl="1">
              <a:lnSpc>
                <a:spcPct val="115000"/>
              </a:lnSpc>
              <a:spcBef>
                <a:spcPts val="0"/>
              </a:spcBef>
              <a:spcAft>
                <a:spcPts val="1000"/>
              </a:spcAft>
            </a:pPr>
            <a:r>
              <a:rPr lang="ar-SA" sz="1800" b="1" dirty="0">
                <a:latin typeface="Calibri"/>
                <a:ea typeface="Calibri"/>
                <a:cs typeface="Simplified Arabic"/>
              </a:rPr>
              <a:t>هـ - حركة </a:t>
            </a:r>
            <a:r>
              <a:rPr lang="ar-SA" sz="1800" b="1" dirty="0" err="1">
                <a:latin typeface="Calibri"/>
                <a:ea typeface="Calibri"/>
                <a:cs typeface="Simplified Arabic"/>
              </a:rPr>
              <a:t>اشناس</a:t>
            </a:r>
            <a:r>
              <a:rPr lang="ar-SA" sz="1800" b="1" dirty="0">
                <a:latin typeface="Calibri"/>
                <a:ea typeface="Calibri"/>
                <a:cs typeface="Simplified Arabic"/>
              </a:rPr>
              <a:t> :</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        في سنة 150 ه / 747 م ظهر في منطقة </a:t>
            </a:r>
            <a:r>
              <a:rPr lang="ar-SA" sz="1800" dirty="0" err="1">
                <a:latin typeface="Calibri"/>
                <a:ea typeface="Calibri"/>
                <a:cs typeface="Simplified Arabic"/>
              </a:rPr>
              <a:t>باذغيس</a:t>
            </a:r>
            <a:r>
              <a:rPr lang="ar-SA" sz="1800" dirty="0">
                <a:latin typeface="Calibri"/>
                <a:ea typeface="Calibri"/>
                <a:cs typeface="Simplified Arabic"/>
              </a:rPr>
              <a:t>، وكانت هذه الحركة تهدف الى تطبيق المبادئ التي جاء </a:t>
            </a:r>
            <a:r>
              <a:rPr lang="ar-SA" sz="1800" dirty="0" err="1">
                <a:latin typeface="Calibri"/>
                <a:ea typeface="Calibri"/>
                <a:cs typeface="Simplified Arabic"/>
              </a:rPr>
              <a:t>بهافريد</a:t>
            </a:r>
            <a:r>
              <a:rPr lang="ar-SA" sz="1800" dirty="0">
                <a:latin typeface="Calibri"/>
                <a:ea typeface="Calibri"/>
                <a:cs typeface="Simplified Arabic"/>
              </a:rPr>
              <a:t>، وكان الفشل نصيبها ايضاً.</a:t>
            </a:r>
            <a:endParaRPr lang="en-US" sz="1200" dirty="0">
              <a:latin typeface="Calibri"/>
              <a:ea typeface="Calibri"/>
              <a:cs typeface="Arial"/>
            </a:endParaRPr>
          </a:p>
          <a:p>
            <a:pPr marL="0" marR="0" algn="r" rtl="1">
              <a:lnSpc>
                <a:spcPct val="115000"/>
              </a:lnSpc>
              <a:spcBef>
                <a:spcPts val="0"/>
              </a:spcBef>
              <a:spcAft>
                <a:spcPts val="1000"/>
              </a:spcAft>
            </a:pPr>
            <a:r>
              <a:rPr lang="ar-SA" sz="1800" b="1" dirty="0">
                <a:latin typeface="Calibri"/>
                <a:ea typeface="Calibri"/>
                <a:cs typeface="Simplified Arabic"/>
              </a:rPr>
              <a:t>و- حركة استاذ سيس :</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     ظهر في خراسان سنة 150 ه / 767 م ودعا الى نفس مبادئ </a:t>
            </a:r>
            <a:r>
              <a:rPr lang="ar-SA" sz="1800" dirty="0" err="1">
                <a:latin typeface="Calibri"/>
                <a:ea typeface="Calibri"/>
                <a:cs typeface="Simplified Arabic"/>
              </a:rPr>
              <a:t>بهافريد</a:t>
            </a:r>
            <a:r>
              <a:rPr lang="ar-SA" sz="1800" dirty="0">
                <a:latin typeface="Calibri"/>
                <a:ea typeface="Calibri"/>
                <a:cs typeface="Simplified Arabic"/>
              </a:rPr>
              <a:t> وسيطر على مناطق واسعة من خراسان </a:t>
            </a:r>
            <a:r>
              <a:rPr lang="ar-SA" sz="1800" dirty="0" err="1">
                <a:latin typeface="Calibri"/>
                <a:ea typeface="Calibri"/>
                <a:cs typeface="Simplified Arabic"/>
              </a:rPr>
              <a:t>وسجستان</a:t>
            </a:r>
            <a:r>
              <a:rPr lang="ar-SA" sz="1800" dirty="0">
                <a:latin typeface="Calibri"/>
                <a:ea typeface="Calibri"/>
                <a:cs typeface="Simplified Arabic"/>
              </a:rPr>
              <a:t>، وقد اساء استاذ سيس معاملة المسلمين ويشير الى هذا الطبري فيقول " وكثر القتل في اهل مرو </a:t>
            </a:r>
            <a:r>
              <a:rPr lang="ar-SA" sz="1800" dirty="0" err="1">
                <a:latin typeface="Calibri"/>
                <a:ea typeface="Calibri"/>
                <a:cs typeface="Simplified Arabic"/>
              </a:rPr>
              <a:t>الروذ</a:t>
            </a:r>
            <a:r>
              <a:rPr lang="ar-SA" sz="1800" dirty="0">
                <a:latin typeface="Calibri"/>
                <a:ea typeface="Calibri"/>
                <a:cs typeface="Simplified Arabic"/>
              </a:rPr>
              <a:t> ". وارسلت له الخلافة العباسية عدة جيوش استطاع ان يهزمها، حتى استطاع القائد العربي خازم ابن خزيمة التميمي من القضاء عليه ، بعد ان امده المهدي بالجيش، </a:t>
            </a:r>
            <a:r>
              <a:rPr lang="ar-SA" sz="1800" dirty="0" err="1">
                <a:latin typeface="Calibri"/>
                <a:ea typeface="Calibri"/>
                <a:cs typeface="Simplified Arabic"/>
              </a:rPr>
              <a:t>وولاه</a:t>
            </a:r>
            <a:r>
              <a:rPr lang="ar-SA" sz="1800" dirty="0">
                <a:latin typeface="Calibri"/>
                <a:ea typeface="Calibri"/>
                <a:cs typeface="Simplified Arabic"/>
              </a:rPr>
              <a:t> القيادة العامة للجيوش العباسية في خراسان فانتصر عليه ، وهرب استاذ سيس الى اقليم الجبال، فلحق به خازم وحاصره، </a:t>
            </a:r>
            <a:r>
              <a:rPr lang="ar-SA" sz="1800" dirty="0" err="1">
                <a:latin typeface="Calibri"/>
                <a:ea typeface="Calibri"/>
                <a:cs typeface="Simplified Arabic"/>
              </a:rPr>
              <a:t>واستنزله</a:t>
            </a:r>
            <a:r>
              <a:rPr lang="ar-SA" sz="1800" dirty="0">
                <a:latin typeface="Calibri"/>
                <a:ea typeface="Calibri"/>
                <a:cs typeface="Simplified Arabic"/>
              </a:rPr>
              <a:t> وارسله الى المهدي الذي ارسله بدوره الى الخليفة ابي جعفر المنصور، حيث امر بقتله. </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   وقد استقبل اهل بغداد المهدي وجيشه احسن استقبال بعد القضاء على هذه الحركة لان استاذ سيس قد " اظهر اصحابه الفسق وقطع السبيل ". </a:t>
            </a:r>
            <a:endParaRPr lang="en-US" sz="1200" dirty="0">
              <a:latin typeface="Calibri"/>
              <a:ea typeface="Calibri"/>
              <a:cs typeface="Arial"/>
            </a:endParaRPr>
          </a:p>
          <a:p>
            <a:pPr marL="0" marR="0" algn="r" rtl="1">
              <a:lnSpc>
                <a:spcPct val="115000"/>
              </a:lnSpc>
              <a:spcBef>
                <a:spcPts val="0"/>
              </a:spcBef>
              <a:spcAft>
                <a:spcPts val="1000"/>
              </a:spcAft>
            </a:pPr>
            <a:r>
              <a:rPr lang="ar-SA" sz="1800" b="1" dirty="0">
                <a:latin typeface="Calibri"/>
                <a:ea typeface="Calibri"/>
                <a:cs typeface="Simplified Arabic"/>
              </a:rPr>
              <a:t>ي- حركة الزندقة : </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      هي احدى الحركات الفارسية التي تسترت بالإسلام كغطاء لتحركاتها، وحاولت هدمه من الداخل، وتسمى الزندقة بالشعوبية ايضاً، وكانت حركة الزندقة تتخذ الديانات الفارسية القديمة اساساً لها في مهاجمة عقيدة المسلمين وادبهم وتراثهم وتاريخهم المجيد وقد اشار الجاحظ الى هذا القول : " انما عامة من ارتاب بالإسلام انما جاءه هذا عن طريق الشعوبية، فاذا ابغض شيئاً ابغض اهله، وان ابغض تلك اللغة، ابغض تلك الجزيرة، فلا تزال الحالات تنتقل به، حتى ينسلخ من الاسلام، اذا كانت العرب هي التي جاءت به ". </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      واخذ الزنادقة والشعوبيين في اعلان معتقداتهم علانية، وظهرت آراؤهم وشاعت بين الناس، وخاصة في زمن الخليفة محمد المهدي، الذي كان عهده عهد هدوء واستقرار سياسي، واخذوا يطرحون اراءهم دون خوف او وجل .</a:t>
            </a:r>
            <a:endParaRPr lang="en-US" sz="1200" dirty="0">
              <a:latin typeface="Calibri"/>
              <a:ea typeface="Calibri"/>
              <a:cs typeface="Arial"/>
            </a:endParaRPr>
          </a:p>
          <a:p>
            <a:endParaRPr lang="en-US" dirty="0"/>
          </a:p>
        </p:txBody>
      </p:sp>
    </p:spTree>
    <p:extLst>
      <p:ext uri="{BB962C8B-B14F-4D97-AF65-F5344CB8AC3E}">
        <p14:creationId xmlns:p14="http://schemas.microsoft.com/office/powerpoint/2010/main" val="37032591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457200"/>
            <a:ext cx="8001000" cy="4648200"/>
          </a:xfrm>
        </p:spPr>
        <p:txBody>
          <a:bodyPr>
            <a:normAutofit fontScale="40000" lnSpcReduction="20000"/>
          </a:bodyPr>
          <a:lstStyle/>
          <a:p>
            <a:pPr marL="0" marR="0" algn="r" rtl="1">
              <a:lnSpc>
                <a:spcPct val="115000"/>
              </a:lnSpc>
              <a:spcBef>
                <a:spcPts val="0"/>
              </a:spcBef>
              <a:spcAft>
                <a:spcPts val="1000"/>
              </a:spcAft>
            </a:pPr>
            <a:r>
              <a:rPr lang="ar-SA" sz="1800" b="1" dirty="0">
                <a:latin typeface="Calibri"/>
                <a:ea typeface="Calibri"/>
                <a:cs typeface="Simplified Arabic"/>
              </a:rPr>
              <a:t>حركة المقنع :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يذكر المقنع تحت اسماء مختلفة منها هاشم وحكيم وعطاء، عاش في احدى اقرى مرو، اشتغل في تنظيف الصوف وغسله، لكن ظروفه تحسنت ، بعد قيام الدولة العباسية، حيث عين ابوه موظفاً في خراسان فاهتم والده بتثقيفه وتربيته، قد انتقل المقنع بين مرو وبلخ لتحصيل العلم.</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وفي اثناء ولاية ابي مسلم ، اصبح المقنع احد الرؤساء في الجيش ، ومن اتباع ابي مسلم، وقد انضم الى فرقة </a:t>
            </a:r>
            <a:r>
              <a:rPr lang="ar-SA" sz="1800" dirty="0" err="1">
                <a:latin typeface="Calibri"/>
                <a:ea typeface="Calibri"/>
                <a:cs typeface="Simplified Arabic"/>
              </a:rPr>
              <a:t>الرزامية</a:t>
            </a:r>
            <a:r>
              <a:rPr lang="ar-SA" sz="1800" dirty="0">
                <a:latin typeface="Calibri"/>
                <a:ea typeface="Calibri"/>
                <a:cs typeface="Simplified Arabic"/>
              </a:rPr>
              <a:t>، وفي ولاية عبد الجبار الازدي، انتقل لخدمة هذا الوالي الجديد، ووافته في اعلان تمرده ضد العباسيين، ثم اسر هاشم وجيء به الى بغداد ، ثم اطلق سراحه بعد فترة من الزمن.</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اما في بداية امره فقد ذهب الى خراسان، واخذ يدعو الناس له، فاتخذ القناع لكي يستر عيوبه، فهو اعور ، قصير، اصلح ، دميم الوجه، وقيل ان القناع كان من الذهب او الحرير الاخضر، وقد قدس المقنع نفسه، ولجأ الى استعمال السحر، فكان يظهر للناس قمراً في بئر، ولما فشل امره تبين ان في اسفل البئر زئبق وكان عوام الناس يتعجبون منه، وما هو الا استخدام الطرق الهندسية وانعكاس الضوء.</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كما كان يمتنع عن الظهور للناس بحجة ان نور وجهه سيحرقهم، ولما الحوا على ذلك، جمع مجموعة من النساء، وامسكن المرايا لكي تعكس اشعة الشمس عند ظهوره كما انه اكد على الحلول والتناسخ وادعى ان روح الاله، حلت به بعد ابي مسلم، ودعا الناس الى ترك الفرائض كالصوم والصلاة والحج، وقال للناس: ان الدين هو معرفة الامام فقط، كما اباح النساء، ودعا الناس الى التوجه الى مكان وجوده في صلاتهم-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واخذ المقنع بعد ان كثر اتباعه بمهاجمة القرى، وقطع الطرق فاضطر الوالي العباسي حميد الطائي الى اعتقاله، ثم هرب الى بلاد ما وراء النهر، واعتصم بحصن سنام، وقد باءت جميع الحملات الاسلامية التي ارسلت للقضاء عليه بالفشل، ثم بعد محاولات انتهت حركته سنة 163 ه / 779 م بالفشل . </a:t>
            </a:r>
            <a:endParaRPr lang="en-US" sz="1200" dirty="0">
              <a:latin typeface="Calibri"/>
              <a:ea typeface="Calibri"/>
              <a:cs typeface="Arial"/>
            </a:endParaRPr>
          </a:p>
          <a:p>
            <a:pPr marL="0" marR="0" algn="just" rtl="1">
              <a:lnSpc>
                <a:spcPct val="115000"/>
              </a:lnSpc>
              <a:spcBef>
                <a:spcPts val="0"/>
              </a:spcBef>
              <a:spcAft>
                <a:spcPts val="1000"/>
              </a:spcAft>
            </a:pPr>
            <a:r>
              <a:rPr lang="ar-SA" sz="1800" b="1" dirty="0">
                <a:latin typeface="Calibri"/>
                <a:ea typeface="Calibri"/>
                <a:cs typeface="Simplified Arabic"/>
              </a:rPr>
              <a:t>حركة بابك الخرمي :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ظهر بابك الخرمي في المنطقة المحصورة بين اذربيجان وارمينية / وبدأ حركته ضد الخلافة العباسية سنة 201 ه / 816 م . واستمرت الى سنة 222 ه / 836 م. وانضم الى حركته العناصر الفارسية من المجوس وغيرهم ، وقد دعا بابك الناس الى الديانة الخرمية، وحلل لهم المحرمات، واخذت حركته تتوسع وتنتشر خصوصاً بعد ان لقي العون والمساعدة من الدولة البيزنطية، وشكلت خطراً على الدولة العباسية، وقتلت الكثير من المسلمين ومثلت بهم. فوجهت لها الجيوش تلو الجيوش، وحاولت الخلافة العباسية وخصوصاً الخليفة المعتصم، اتباع اسلوب اللين والترغيب، من اجل فض الاتباع عن بابك وحركته، لان طول الفترة يجلب الملل او الضجر، وقد عقد المعتصم </a:t>
            </a:r>
            <a:r>
              <a:rPr lang="ar-SA" sz="1800" dirty="0" err="1">
                <a:latin typeface="Calibri"/>
                <a:ea typeface="Calibri"/>
                <a:cs typeface="Simplified Arabic"/>
              </a:rPr>
              <a:t>للافشين</a:t>
            </a:r>
            <a:r>
              <a:rPr lang="ar-SA" sz="1800" dirty="0">
                <a:latin typeface="Calibri"/>
                <a:ea typeface="Calibri"/>
                <a:cs typeface="Simplified Arabic"/>
              </a:rPr>
              <a:t> من اجل القضاء على بابك، وامده بالكثير من الاموال والجيوش.</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وقد جرت مواقع كثيرة بين جيش بابك والجيش العباسي، انتهت باستيلاء الافشين على مدينة </a:t>
            </a:r>
            <a:r>
              <a:rPr lang="ar-SA" sz="1800" dirty="0" err="1">
                <a:latin typeface="Calibri"/>
                <a:ea typeface="Calibri"/>
                <a:cs typeface="Simplified Arabic"/>
              </a:rPr>
              <a:t>البذ</a:t>
            </a:r>
            <a:r>
              <a:rPr lang="ar-SA" sz="1800" dirty="0">
                <a:latin typeface="Calibri"/>
                <a:ea typeface="Calibri"/>
                <a:cs typeface="Simplified Arabic"/>
              </a:rPr>
              <a:t>، ثم هرب بابك الى قرى ارمينية، فارسل الافشين الى بطارقة ارمينية يعلمهم بنية بابك بالتوجه الى الدولة البيزنطية ، فقبضوا عليه وسلموه </a:t>
            </a:r>
            <a:r>
              <a:rPr lang="ar-SA" sz="1800" dirty="0" err="1">
                <a:latin typeface="Calibri"/>
                <a:ea typeface="Calibri"/>
                <a:cs typeface="Simplified Arabic"/>
              </a:rPr>
              <a:t>للافشين</a:t>
            </a:r>
            <a:r>
              <a:rPr lang="ar-SA" sz="1800" dirty="0">
                <a:latin typeface="Calibri"/>
                <a:ea typeface="Calibri"/>
                <a:cs typeface="Simplified Arabic"/>
              </a:rPr>
              <a:t>، الذي ارسله الى المعتصم في سامراء.</a:t>
            </a:r>
            <a:endParaRPr lang="en-US" sz="1200" dirty="0">
              <a:latin typeface="Calibri"/>
              <a:ea typeface="Calibri"/>
              <a:cs typeface="Arial"/>
            </a:endParaRPr>
          </a:p>
          <a:p>
            <a:pPr marL="0" marR="0" algn="r" rtl="1">
              <a:lnSpc>
                <a:spcPct val="115000"/>
              </a:lnSpc>
              <a:spcBef>
                <a:spcPts val="0"/>
              </a:spcBef>
              <a:spcAft>
                <a:spcPts val="1000"/>
              </a:spcAft>
            </a:pPr>
            <a:r>
              <a:rPr lang="ar-SA" sz="1800" b="1" dirty="0">
                <a:latin typeface="Calibri"/>
                <a:ea typeface="Calibri"/>
                <a:cs typeface="Simplified Arabic"/>
              </a:rPr>
              <a:t>حركة الماز </a:t>
            </a:r>
            <a:r>
              <a:rPr lang="ar-SA" sz="1800" b="1" dirty="0" err="1">
                <a:latin typeface="Calibri"/>
                <a:ea typeface="Calibri"/>
                <a:cs typeface="Simplified Arabic"/>
              </a:rPr>
              <a:t>يار</a:t>
            </a:r>
            <a:r>
              <a:rPr lang="ar-SA" sz="1800" b="1" dirty="0">
                <a:latin typeface="Calibri"/>
                <a:ea typeface="Calibri"/>
                <a:cs typeface="Simplified Arabic"/>
              </a:rPr>
              <a:t> بن قارن: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كانت منطقة طبرستان، منطقة جبلية وعرة، صعبة المسالك، ولهذا اعطاهم المسلمون نوعاً من الحكم المستقل، واقروا امراءهم عليهم، لقاء جزية سنوية تدفع الى الخلافة العباسية، كما عدّهم المسلمون اهل ذمة حالهم حال المجوس.</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وعندما قضي الافشين على حركة بابك الخرمي، طمع بولاية خراسان، وحرض </a:t>
            </a:r>
            <a:r>
              <a:rPr lang="ar-SA" sz="1800" dirty="0" err="1">
                <a:latin typeface="Calibri"/>
                <a:ea typeface="Calibri"/>
                <a:cs typeface="Simplified Arabic"/>
              </a:rPr>
              <a:t>المازيار</a:t>
            </a:r>
            <a:r>
              <a:rPr lang="ar-SA" sz="1800" dirty="0">
                <a:latin typeface="Calibri"/>
                <a:ea typeface="Calibri"/>
                <a:cs typeface="Simplified Arabic"/>
              </a:rPr>
              <a:t> بن قارن صاحب طبرستان لكي يعلن حركته، فيقوم المعتصم بتوليته على خراسان، ويعزل عبد الله بن طاهر عنها، لكن المعتصم امر عبد الله بن طاهر بمحاربة </a:t>
            </a:r>
            <a:r>
              <a:rPr lang="ar-SA" sz="1800" dirty="0" err="1">
                <a:latin typeface="Calibri"/>
                <a:ea typeface="Calibri"/>
                <a:cs typeface="Simplified Arabic"/>
              </a:rPr>
              <a:t>المازيار</a:t>
            </a:r>
            <a:r>
              <a:rPr lang="ar-SA" sz="1800" dirty="0">
                <a:latin typeface="Calibri"/>
                <a:ea typeface="Calibri"/>
                <a:cs typeface="Simplified Arabic"/>
              </a:rPr>
              <a:t>، الذي كان قد تحصن ببلاده، فوجه له عبد الله بن طاهر، عمه الحسن بن الحسين بن صعب، والحقه </a:t>
            </a:r>
            <a:r>
              <a:rPr lang="ar-SA" sz="1800" dirty="0" err="1">
                <a:latin typeface="Calibri"/>
                <a:ea typeface="Calibri"/>
                <a:cs typeface="Simplified Arabic"/>
              </a:rPr>
              <a:t>بحيان</a:t>
            </a:r>
            <a:r>
              <a:rPr lang="ar-SA" sz="1800" dirty="0">
                <a:latin typeface="Calibri"/>
                <a:ea typeface="Calibri"/>
                <a:cs typeface="Simplified Arabic"/>
              </a:rPr>
              <a:t> بن جبلة ، ثم ارسل المعتصم محمداً بن ابراهيم بن مصعب، وجيوشاً اخرى اتبعت اساليب مختلفة، من اجل فض اتباع </a:t>
            </a:r>
            <a:r>
              <a:rPr lang="ar-SA" sz="1800" dirty="0" err="1">
                <a:latin typeface="Calibri"/>
                <a:ea typeface="Calibri"/>
                <a:cs typeface="Simplified Arabic"/>
              </a:rPr>
              <a:t>المازيار</a:t>
            </a:r>
            <a:r>
              <a:rPr lang="ar-SA" sz="1800" dirty="0">
                <a:latin typeface="Calibri"/>
                <a:ea typeface="Calibri"/>
                <a:cs typeface="Simplified Arabic"/>
              </a:rPr>
              <a:t>، فالقي القبض على </a:t>
            </a:r>
            <a:r>
              <a:rPr lang="ar-SA" sz="1800" dirty="0" err="1">
                <a:latin typeface="Calibri"/>
                <a:ea typeface="Calibri"/>
                <a:cs typeface="Simplified Arabic"/>
              </a:rPr>
              <a:t>المازيار</a:t>
            </a:r>
            <a:r>
              <a:rPr lang="ar-SA" sz="1800" dirty="0">
                <a:latin typeface="Calibri"/>
                <a:ea typeface="Calibri"/>
                <a:cs typeface="Simplified Arabic"/>
              </a:rPr>
              <a:t>، ووعده عبد الله بن طاهر بالأمان، ان هو اظهر الكتب التي كان يرسلها له الافشين، فأقر </a:t>
            </a:r>
            <a:r>
              <a:rPr lang="ar-SA" sz="1800" dirty="0" err="1">
                <a:latin typeface="Calibri"/>
                <a:ea typeface="Calibri"/>
                <a:cs typeface="Simplified Arabic"/>
              </a:rPr>
              <a:t>مازيار</a:t>
            </a:r>
            <a:r>
              <a:rPr lang="ar-SA" sz="1800" dirty="0">
                <a:latin typeface="Calibri"/>
                <a:ea typeface="Calibri"/>
                <a:cs typeface="Simplified Arabic"/>
              </a:rPr>
              <a:t> بن قارن، بالتعاون بينه وبين الافشين، ثم ارسل </a:t>
            </a:r>
            <a:r>
              <a:rPr lang="ar-SA" sz="1800" dirty="0" err="1">
                <a:latin typeface="Calibri"/>
                <a:ea typeface="Calibri"/>
                <a:cs typeface="Simplified Arabic"/>
              </a:rPr>
              <a:t>المازيار</a:t>
            </a:r>
            <a:r>
              <a:rPr lang="ar-SA" sz="1800" dirty="0">
                <a:latin typeface="Calibri"/>
                <a:ea typeface="Calibri"/>
                <a:cs typeface="Simplified Arabic"/>
              </a:rPr>
              <a:t> الى سامراء حيث قتل وقضي على تمرد سكان طبرستان.</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وبعد ان ثبت اتصال الافشين </a:t>
            </a:r>
            <a:r>
              <a:rPr lang="ar-SA" sz="1800" dirty="0" err="1">
                <a:latin typeface="Calibri"/>
                <a:ea typeface="Calibri"/>
                <a:cs typeface="Simplified Arabic"/>
              </a:rPr>
              <a:t>بمازيار</a:t>
            </a:r>
            <a:r>
              <a:rPr lang="ar-SA" sz="1800" dirty="0">
                <a:latin typeface="Calibri"/>
                <a:ea typeface="Calibri"/>
                <a:cs typeface="Simplified Arabic"/>
              </a:rPr>
              <a:t>، وكذلك حركة احد اقاربه في بلاد اذربيجان بتحريض منه ، ارسل المعتصم رسالة الى عبد الله بن طاهر يأمره </a:t>
            </a:r>
            <a:r>
              <a:rPr lang="ar-SA" sz="1800" dirty="0" err="1">
                <a:latin typeface="Calibri"/>
                <a:ea typeface="Calibri"/>
                <a:cs typeface="Simplified Arabic"/>
              </a:rPr>
              <a:t>بالقاء</a:t>
            </a:r>
            <a:r>
              <a:rPr lang="ar-SA" sz="1800" dirty="0">
                <a:latin typeface="Calibri"/>
                <a:ea typeface="Calibri"/>
                <a:cs typeface="Simplified Arabic"/>
              </a:rPr>
              <a:t> القبض على الحسين بن الافشين وارساله الى سامراء، ففعل.</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ثم عقد المعتصم مجلساً لمحاكمة الافشين، واحضر معه القضاة والشهود وتم مناقشته في عدد من القضايا من بينها ، فأمر المعتصم بقتله سنة 226 ه / 840 م بعد ان ثبت تواطأه مع الاعداء.</a:t>
            </a:r>
            <a:endParaRPr lang="en-US" sz="1200" dirty="0">
              <a:latin typeface="Calibri"/>
              <a:ea typeface="Calibri"/>
              <a:cs typeface="Arial"/>
            </a:endParaRPr>
          </a:p>
          <a:p>
            <a:endParaRPr lang="en-US" dirty="0"/>
          </a:p>
        </p:txBody>
      </p:sp>
    </p:spTree>
    <p:extLst>
      <p:ext uri="{BB962C8B-B14F-4D97-AF65-F5344CB8AC3E}">
        <p14:creationId xmlns:p14="http://schemas.microsoft.com/office/powerpoint/2010/main" val="17466340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1066800"/>
            <a:ext cx="8001000" cy="4648200"/>
          </a:xfrm>
        </p:spPr>
        <p:txBody>
          <a:bodyPr>
            <a:normAutofit fontScale="85000" lnSpcReduction="10000"/>
          </a:bodyPr>
          <a:lstStyle/>
          <a:p>
            <a:pPr marL="0" marR="0" algn="r" rtl="1">
              <a:lnSpc>
                <a:spcPct val="115000"/>
              </a:lnSpc>
              <a:spcBef>
                <a:spcPts val="0"/>
              </a:spcBef>
              <a:spcAft>
                <a:spcPts val="1000"/>
              </a:spcAft>
            </a:pPr>
            <a:r>
              <a:rPr lang="ar-SA" sz="1800" dirty="0">
                <a:latin typeface="Calibri"/>
                <a:ea typeface="Calibri"/>
                <a:cs typeface="Simplified Arabic"/>
              </a:rPr>
              <a:t>2</a:t>
            </a:r>
            <a:r>
              <a:rPr lang="ar-SA" sz="1800" b="1" dirty="0">
                <a:latin typeface="Calibri"/>
                <a:ea typeface="Calibri"/>
                <a:cs typeface="Simplified Arabic"/>
              </a:rPr>
              <a:t>- الخوارج : </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   استمر الخوارج في معارضتهم للسلطة المركزية العباسية كما هو الحال في العهد الاموي، لكنها تميزت في هذا العصر بانها قد انطلقت الى مناطق بعيدة، مثل اطراف الدولة العباسية، كاليمن </a:t>
            </a:r>
            <a:r>
              <a:rPr lang="ar-SA" sz="1800" dirty="0" err="1">
                <a:latin typeface="Calibri"/>
                <a:ea typeface="Calibri"/>
                <a:cs typeface="Simplified Arabic"/>
              </a:rPr>
              <a:t>وسجستان</a:t>
            </a:r>
            <a:r>
              <a:rPr lang="ar-SA" sz="1800" dirty="0">
                <a:latin typeface="Calibri"/>
                <a:ea typeface="Calibri"/>
                <a:cs typeface="Simplified Arabic"/>
              </a:rPr>
              <a:t>، وافريقية وعمان، واقليم الجزيرة الفراتية، ولم تختلف نظرة الخوارج الى السلطة العباسية عن نظرتهم الى السلطة الاموية، اذ عدّوا الاثنين مغتصبين للخلافة التي يجب ان تكون شورى بن المسلمين.</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   وقد تحرك الخوارج في عمان (الصفرية) في عهد ابي العباس، فوجه لهم حملة عسكرية بقيادة خازم بن خزيمة التميمي سنة 134 ه / 751 م ، وقد استخدمت هذه الحملة السفن للوصول الى </a:t>
            </a:r>
            <a:r>
              <a:rPr lang="ar-SA" sz="1800" dirty="0" err="1">
                <a:latin typeface="Calibri"/>
                <a:ea typeface="Calibri"/>
                <a:cs typeface="Simplified Arabic"/>
              </a:rPr>
              <a:t>جزيزة</a:t>
            </a:r>
            <a:r>
              <a:rPr lang="ar-SA" sz="1800" dirty="0">
                <a:latin typeface="Calibri"/>
                <a:ea typeface="Calibri"/>
                <a:cs typeface="Simplified Arabic"/>
              </a:rPr>
              <a:t> ابن كاوان ، ودحر شيبان اليشكري، حيث انسحب الى ساحل عمان واشتبك مع الخوارج الاباضية، بمعركة انتهت بقتله، فتحرك خازم ودحر </a:t>
            </a:r>
            <a:r>
              <a:rPr lang="ar-SA" sz="1800" dirty="0" err="1">
                <a:latin typeface="Calibri"/>
                <a:ea typeface="Calibri"/>
                <a:cs typeface="Simplified Arabic"/>
              </a:rPr>
              <a:t>الجلندي</a:t>
            </a:r>
            <a:r>
              <a:rPr lang="ar-SA" sz="1800" dirty="0">
                <a:latin typeface="Calibri"/>
                <a:ea typeface="Calibri"/>
                <a:cs typeface="Simplified Arabic"/>
              </a:rPr>
              <a:t>، وسيطر على اقليم عمان، لكن هذه السيطرة لم تبتعد مراكز المدن او الحصون ، وظل الناس على ولائهم للخوارج الاباضية.</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  اما في اليمن فبعد فشل حركة طالب الحق في اليمن وحضرموت ، تحرك الخوارج وحاولوا جمع شملهم مرة اخرى، لهذا ارسل الخليفة ابو جعفر المنصور معن بن زائدة الشيباني والياً على اليمن، وامره بالجد في طلب الخوارج، واتباع الشدة معهم.</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   وفي اقليم </a:t>
            </a:r>
            <a:r>
              <a:rPr lang="ar-SA" sz="1800" dirty="0" err="1">
                <a:latin typeface="Calibri"/>
                <a:ea typeface="Calibri"/>
                <a:cs typeface="Simplified Arabic"/>
              </a:rPr>
              <a:t>سجستان</a:t>
            </a:r>
            <a:r>
              <a:rPr lang="ar-SA" sz="1800" dirty="0">
                <a:latin typeface="Calibri"/>
                <a:ea typeface="Calibri"/>
                <a:cs typeface="Simplified Arabic"/>
              </a:rPr>
              <a:t> خرج الخوارج مستغلين البعد عن مركز العاصمة، وقد انتدب لهم الخليفة ابو جعفر المنصور، معن بن زائدة الشيباني، فأعاد الامور الى نصابها في هذا الاقليم، الا ان الخوارج قتلوا معن بن زائدة، فقام ابن اخيه يزيد بن مزيد الشيباني بالانتقام منهم ثأراً لمقتل عمه معن.</a:t>
            </a:r>
            <a:endParaRPr lang="en-US" sz="1200" dirty="0">
              <a:latin typeface="Calibri"/>
              <a:ea typeface="Calibri"/>
              <a:cs typeface="Arial"/>
            </a:endParaRPr>
          </a:p>
          <a:p>
            <a:endParaRPr lang="en-US" dirty="0"/>
          </a:p>
        </p:txBody>
      </p:sp>
    </p:spTree>
    <p:extLst>
      <p:ext uri="{BB962C8B-B14F-4D97-AF65-F5344CB8AC3E}">
        <p14:creationId xmlns:p14="http://schemas.microsoft.com/office/powerpoint/2010/main" val="17869546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762000"/>
            <a:ext cx="8229600" cy="4953000"/>
          </a:xfrm>
        </p:spPr>
        <p:txBody>
          <a:bodyPr>
            <a:normAutofit lnSpcReduction="10000"/>
          </a:bodyPr>
          <a:lstStyle/>
          <a:p>
            <a:pPr marL="0" marR="0" algn="r" rtl="1">
              <a:lnSpc>
                <a:spcPct val="115000"/>
              </a:lnSpc>
              <a:spcBef>
                <a:spcPts val="0"/>
              </a:spcBef>
              <a:spcAft>
                <a:spcPts val="1000"/>
              </a:spcAft>
            </a:pPr>
            <a:r>
              <a:rPr lang="ar-SA" sz="1800" b="1" dirty="0">
                <a:latin typeface="Calibri"/>
                <a:ea typeface="Calibri"/>
                <a:cs typeface="Simplified Arabic"/>
              </a:rPr>
              <a:t>الوليد بن طريف الشاري: </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    خرج سنة 177 ه / 793 م في الجزيرة، واخذ يهاجم المواقع والحصون العائدة للجيش العباسي، وقد ارسلت له الخلافة العباسية جيوش متعددة الا انها لم تستطيع القضاء عليه، وقام الوليد بنهب عدد من المدن، ولهذا قام بعض زعماء المدن الاخرى بدفع الاموال له تفادياً لخطره، وامتدت حركته الى اذربيجان وارمينية، وزاد اتباعه من قبيلة ربيعه، ثم انحدر الى الجنوب، لكنه عاد الى منطقة الجزيرة، وحاصر مدينة نصيبين واباحها لاتباعه .</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   فارسل الخليفة هارون الرشيد قائداً من نفس قبيلة الوليد ، الا وهو يزيد بن مزيد الشيباني، وكان يزيد معروفاً بشجاعته واقدامه، وكان عالماً بشجاعة واقدام الخوارج، فاخذ بمداراتهم من اجل ان ينهك قواهم، ولكن بسبب وشاية البرامكة لدى الخليفة الرشيد ، بان يزيد لا يحب قتال الخوارج، لأنه ذو صلة قرابة بهم، لان كليهما من بني تغلب، ومن بني شيبان، فتأثر الرشيد بذلك، وهدد يزيد ابن مزيد بالنكال ان لم يسرع في القضاء عليهم فاخذ يزيد يتابع تحركاته ويفض عنه الاتباع، حتى استطاع من مقابلته شمالي هيت، وبمبارزة فردية نادرة، استطاع يزيد من قتل الوليد، رغم فارق السن الكبير بينهما، فتولت اخته الفارعة بنت طريف قيادة الحركة، فاقنعها يزيد بترك القتال والخلود الى السكينة، فاعتزلت القتال، وقد رثت الفارعة اخاها الوليد بقصائد رائعة ،فأرسل يزيد بن مزيد الشيباني، رأس الوليد الى الرشيد الذي اعتمر شكراً لله على النصر، واستقبل الرشيد القائد يزيد بن مزيد احسن استقبال .</a:t>
            </a:r>
            <a:endParaRPr lang="en-US" sz="1200" dirty="0">
              <a:latin typeface="Calibri"/>
              <a:ea typeface="Calibri"/>
              <a:cs typeface="Arial"/>
            </a:endParaRPr>
          </a:p>
          <a:p>
            <a:endParaRPr lang="en-US" dirty="0"/>
          </a:p>
        </p:txBody>
      </p:sp>
    </p:spTree>
    <p:extLst>
      <p:ext uri="{BB962C8B-B14F-4D97-AF65-F5344CB8AC3E}">
        <p14:creationId xmlns:p14="http://schemas.microsoft.com/office/powerpoint/2010/main" val="12387264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762000"/>
            <a:ext cx="8229600" cy="4953000"/>
          </a:xfrm>
        </p:spPr>
        <p:txBody>
          <a:bodyPr>
            <a:normAutofit fontScale="92500" lnSpcReduction="20000"/>
          </a:bodyPr>
          <a:lstStyle/>
          <a:p>
            <a:pPr marL="0" marR="0" algn="r" rtl="1">
              <a:lnSpc>
                <a:spcPct val="115000"/>
              </a:lnSpc>
              <a:spcBef>
                <a:spcPts val="0"/>
              </a:spcBef>
              <a:spcAft>
                <a:spcPts val="1000"/>
              </a:spcAft>
            </a:pPr>
            <a:r>
              <a:rPr lang="ar-SA" sz="1800" dirty="0">
                <a:latin typeface="Calibri"/>
                <a:ea typeface="Calibri"/>
                <a:cs typeface="Simplified Arabic"/>
              </a:rPr>
              <a:t>حركة محمد ذي النفس الزكية :</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   لقد برز نفوذ محمد ذي النفس الزكية – اي الطاهر من الذنوب – منذ عهد مروان بن محمد، وبايعه الناس، واعتقدوا بصلاحه ويعرف بالمحض لارتباطه بالنسب من جهة ابيه وامه بفاطمة الزهراء (رض) وكان له بعض الدعاة الذين يبثون الدعاية له في مختلف المناطق.</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   وعندما تولى ابو جعفر المنصور مقاليد الخلافة، خاف من طموح محمد وقد ازدادت شكوكه حينما ذهب لأداء فريضة الحج سنة 140 ه / 757 م حيث تخلف محمد واخوه ابراهيم عن المثول امام الخليفة ابي جعفر المنصور، فقام ابو جعفر بالقبض على والدهم عبد الله بن الحسن وسجنه هو واهل بيته ، ثم نقلهم الى العراق ، لان عبد الله رفض ان يدل المنصور على محل وجود ابنائه.</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    وقد عمل المنصور بوسائله الخاصة، واعوانه الذين اخذوا يراسلون محمداً ذا النفس الزكية، ويعلنون وقوفهم الى جانبه، فتوهم محمد بان هؤلاء القادة العسكريين سينضمون اليه حال اعلان حركته، مما عجل محمد بإعلان الحرب على الخلافة العباسية، وقد عبر محمد عن ذلك فقال : " لو التقينا مال اليّ القواد كلهم ".</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   وكان الاتفاق ان يخرج محمد في المدينة المنورة، ويخرج اخوه ابراهيم في مدينة البصرة، وفي وقت واحد، الا ان مرض ابراهيم بالجدري، اخر اعلان الحركة لمدة شهرين، مما سهل القضاء عليهما بصورة منفردة.</a:t>
            </a:r>
            <a:endParaRPr lang="en-US" sz="1200" dirty="0">
              <a:latin typeface="Calibri"/>
              <a:ea typeface="Calibri"/>
              <a:cs typeface="Arial"/>
            </a:endParaRPr>
          </a:p>
          <a:p>
            <a:pPr algn="r"/>
            <a:r>
              <a:rPr lang="ar-SA" sz="1800" dirty="0">
                <a:ea typeface="Calibri"/>
                <a:cs typeface="Simplified Arabic"/>
              </a:rPr>
              <a:t>   اعلن محمد حركته في اول رجب سنة  145 ه / 762 م ، وقد ايده قسم من اهل المدينة ، وخاطب محمد مؤيديه في خطبة له قائلاً : " وان احق الناس بالقيام بهذا الدين ، ابناء المهاجرين الاولين والانصار، اللهم قد احلوا حرامك وحرموا حلالك ، وآمنوا من اخفت واخافوا من امنت ".</a:t>
            </a:r>
            <a:endParaRPr lang="en-US" dirty="0"/>
          </a:p>
        </p:txBody>
      </p:sp>
    </p:spTree>
    <p:extLst>
      <p:ext uri="{BB962C8B-B14F-4D97-AF65-F5344CB8AC3E}">
        <p14:creationId xmlns:p14="http://schemas.microsoft.com/office/powerpoint/2010/main" val="17748500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lvl="0" indent="-342900" algn="ctr" rtl="1">
              <a:lnSpc>
                <a:spcPct val="115000"/>
              </a:lnSpc>
              <a:spcBef>
                <a:spcPts val="0"/>
              </a:spcBef>
              <a:spcAft>
                <a:spcPts val="1000"/>
              </a:spcAft>
            </a:pPr>
            <a:r>
              <a:rPr lang="ar-SA" sz="2400" b="1" cap="none" spc="30" dirty="0">
                <a:solidFill>
                  <a:srgbClr val="FFFF00"/>
                </a:solidFill>
                <a:latin typeface="Calibri"/>
                <a:ea typeface="Calibri"/>
                <a:cs typeface="Simplified Arabic"/>
              </a:rPr>
              <a:t>النفوذ التركي ومحاولة الخليفة المتوكل للقضاء على نفوذهم : </a:t>
            </a:r>
            <a:r>
              <a:rPr lang="en-US" sz="2400" cap="none" spc="30" dirty="0">
                <a:solidFill>
                  <a:srgbClr val="FFFF00"/>
                </a:solidFill>
                <a:latin typeface="Calibri"/>
                <a:ea typeface="Calibri"/>
                <a:cs typeface="Arial"/>
              </a:rPr>
              <a:t/>
            </a:r>
            <a:br>
              <a:rPr lang="en-US" sz="2400" cap="none" spc="30" dirty="0">
                <a:solidFill>
                  <a:srgbClr val="FFFF00"/>
                </a:solidFill>
                <a:latin typeface="Calibri"/>
                <a:ea typeface="Calibri"/>
                <a:cs typeface="Arial"/>
              </a:rPr>
            </a:br>
            <a:endParaRPr lang="en-US" sz="2400" dirty="0">
              <a:solidFill>
                <a:srgbClr val="FFFF00"/>
              </a:solidFill>
            </a:endParaRPr>
          </a:p>
        </p:txBody>
      </p:sp>
      <p:sp>
        <p:nvSpPr>
          <p:cNvPr id="3" name="عنصر نائب للمحتوى 2"/>
          <p:cNvSpPr>
            <a:spLocks noGrp="1"/>
          </p:cNvSpPr>
          <p:nvPr>
            <p:ph sz="quarter" idx="13"/>
          </p:nvPr>
        </p:nvSpPr>
        <p:spPr>
          <a:xfrm>
            <a:off x="609600" y="1600200"/>
            <a:ext cx="7924800" cy="5105400"/>
          </a:xfrm>
        </p:spPr>
        <p:txBody>
          <a:bodyPr>
            <a:normAutofit fontScale="92500" lnSpcReduction="20000"/>
          </a:bodyPr>
          <a:lstStyle/>
          <a:p>
            <a:pPr marL="0" marR="0" algn="r" rtl="1">
              <a:lnSpc>
                <a:spcPct val="115000"/>
              </a:lnSpc>
              <a:spcBef>
                <a:spcPts val="0"/>
              </a:spcBef>
              <a:spcAft>
                <a:spcPts val="1000"/>
              </a:spcAft>
            </a:pPr>
            <a:r>
              <a:rPr lang="ar-SA" sz="1800" b="1" dirty="0">
                <a:latin typeface="Calibri"/>
                <a:ea typeface="Calibri"/>
                <a:cs typeface="Simplified Arabic"/>
              </a:rPr>
              <a:t>النفوذ التركي ومحاولة الخليفة المتوكل للقضاء على نفوذهم : </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   لقد تم استخدام الاتراك في الجيش الاسلامي منذ العصر الاموي، اذ استخدمهم قتيبة بن مسلم الباهلي، وفرض لهم العطاء فضلاً عن ان بعضهم لم يكن مسلماً وبمرور الزمن دخل الاتراك في الاسلام، وعندما جاءت الدولة العباسية استخدمتهم ايضاً، فنسمع عن وجود فرقة من الجنود التركي منذ ابي جعفر المنصور، وعندما جاء المعتصم استخدمهم على نحو كبير، وتدرجوا في المناصب العسكرية، حتى وصلوا مراتب متقدمة مثل الافشين </a:t>
            </a:r>
            <a:r>
              <a:rPr lang="ar-SA" sz="1800" dirty="0" err="1">
                <a:latin typeface="Calibri"/>
                <a:ea typeface="Calibri"/>
                <a:cs typeface="Simplified Arabic"/>
              </a:rPr>
              <a:t>واشناس</a:t>
            </a:r>
            <a:r>
              <a:rPr lang="ar-SA" sz="1800" dirty="0">
                <a:latin typeface="Calibri"/>
                <a:ea typeface="Calibri"/>
                <a:cs typeface="Simplified Arabic"/>
              </a:rPr>
              <a:t> ووصيف وبغا الكبير وبغا الصغير "الشرابي" </a:t>
            </a:r>
            <a:r>
              <a:rPr lang="ar-SA" sz="1800" dirty="0" err="1">
                <a:latin typeface="Calibri"/>
                <a:ea typeface="Calibri"/>
                <a:cs typeface="Simplified Arabic"/>
              </a:rPr>
              <a:t>وايتاخ</a:t>
            </a:r>
            <a:r>
              <a:rPr lang="ar-SA" sz="1800" dirty="0">
                <a:latin typeface="Calibri"/>
                <a:ea typeface="Calibri"/>
                <a:cs typeface="Simplified Arabic"/>
              </a:rPr>
              <a:t> ، وغيرهم كثير، وقد اسندت الى بعضهم مناصب ادارة الولايات المختلفة.</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    وعندما جاء الخليفة العباسي المتوكل على الله سنة 232 – 247 ه / 846 – 861 م بلغ قسم من القادة الاتراك مرتبة كبيرة فقد كانت </a:t>
            </a:r>
            <a:r>
              <a:rPr lang="ar-SA" sz="1800" dirty="0" err="1">
                <a:latin typeface="Calibri"/>
                <a:ea typeface="Calibri"/>
                <a:cs typeface="Simplified Arabic"/>
              </a:rPr>
              <a:t>لايتاخ</a:t>
            </a:r>
            <a:r>
              <a:rPr lang="ar-SA" sz="1800" dirty="0">
                <a:latin typeface="Calibri"/>
                <a:ea typeface="Calibri"/>
                <a:cs typeface="Simplified Arabic"/>
              </a:rPr>
              <a:t> " الجيش والمغاربة" والاتراك والموالي والبريد والحجابة ودار الخلافة والاشراف على بيوت الاموال، ولم يكتم </a:t>
            </a:r>
            <a:r>
              <a:rPr lang="ar-SA" sz="1800" dirty="0" err="1">
                <a:latin typeface="Calibri"/>
                <a:ea typeface="Calibri"/>
                <a:cs typeface="Simplified Arabic"/>
              </a:rPr>
              <a:t>ايتاخ</a:t>
            </a:r>
            <a:r>
              <a:rPr lang="ar-SA" sz="1800" dirty="0">
                <a:latin typeface="Calibri"/>
                <a:ea typeface="Calibri"/>
                <a:cs typeface="Simplified Arabic"/>
              </a:rPr>
              <a:t> غروره ، فاخذ الخليفة يحاول القضاء عليه، وقد هم </a:t>
            </a:r>
            <a:r>
              <a:rPr lang="ar-SA" sz="1800" dirty="0" err="1">
                <a:latin typeface="Calibri"/>
                <a:ea typeface="Calibri"/>
                <a:cs typeface="Simplified Arabic"/>
              </a:rPr>
              <a:t>ايتاخ</a:t>
            </a:r>
            <a:r>
              <a:rPr lang="ar-SA" sz="1800" dirty="0">
                <a:latin typeface="Calibri"/>
                <a:ea typeface="Calibri"/>
                <a:cs typeface="Simplified Arabic"/>
              </a:rPr>
              <a:t> بقتل الخليفة المتوكل على الله في احد مجالسه ، فارسل اليه المتوكل من يحسن له الذهاب الى الحج، فطلب الاذن بذلك فسمح له الخليفة المتوكل على الله ، وبعد ذهاب </a:t>
            </a:r>
            <a:r>
              <a:rPr lang="ar-SA" sz="1800" dirty="0" err="1">
                <a:latin typeface="Calibri"/>
                <a:ea typeface="Calibri"/>
                <a:cs typeface="Simplified Arabic"/>
              </a:rPr>
              <a:t>ايتاخ</a:t>
            </a:r>
            <a:r>
              <a:rPr lang="ar-SA" sz="1800" dirty="0">
                <a:latin typeface="Calibri"/>
                <a:ea typeface="Calibri"/>
                <a:cs typeface="Simplified Arabic"/>
              </a:rPr>
              <a:t> الى الحج، نقل المتوكل الحجابة الى وصيف الخادم .</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    وفي طريق العودة قبض عليه والي بغداد، بعد ان ارسل له المتوكل يأمره بحبسه، فجاء </a:t>
            </a:r>
            <a:r>
              <a:rPr lang="ar-SA" sz="1800" dirty="0" err="1">
                <a:latin typeface="Calibri"/>
                <a:ea typeface="Calibri"/>
                <a:cs typeface="Simplified Arabic"/>
              </a:rPr>
              <a:t>ايتاخ</a:t>
            </a:r>
            <a:r>
              <a:rPr lang="ar-SA" sz="1800" dirty="0">
                <a:latin typeface="Calibri"/>
                <a:ea typeface="Calibri"/>
                <a:cs typeface="Simplified Arabic"/>
              </a:rPr>
              <a:t>، واراد ان يسير من الانبار الى سامراء، فارسل اليه اسحاق بن ابراهيم يقول : " ان امير المؤمنين قد أمر ان تدخل بغداد، وان يلقاك بنو هاشم ووجوه الناس، وان تقعد لهم في دار </a:t>
            </a:r>
            <a:r>
              <a:rPr lang="ar-SA" sz="1800" dirty="0" err="1">
                <a:latin typeface="Calibri"/>
                <a:ea typeface="Calibri"/>
                <a:cs typeface="Simplified Arabic"/>
              </a:rPr>
              <a:t>خريمة</a:t>
            </a:r>
            <a:r>
              <a:rPr lang="ar-SA" sz="1800" dirty="0">
                <a:latin typeface="Calibri"/>
                <a:ea typeface="Calibri"/>
                <a:cs typeface="Simplified Arabic"/>
              </a:rPr>
              <a:t> بن خازم وتأمر لهم بالجوائز " ثم قتل في بغداد ، ويقول الطبري في هذا الصدد : " ولو لم يفعلوا ذلك ببغداد ما قدروا عليه " .</a:t>
            </a:r>
            <a:endParaRPr lang="en-US" sz="1200" dirty="0">
              <a:latin typeface="Calibri"/>
              <a:ea typeface="Calibri"/>
              <a:cs typeface="Arial"/>
            </a:endParaRPr>
          </a:p>
          <a:p>
            <a:endParaRPr lang="en-US" dirty="0"/>
          </a:p>
        </p:txBody>
      </p:sp>
    </p:spTree>
    <p:extLst>
      <p:ext uri="{BB962C8B-B14F-4D97-AF65-F5344CB8AC3E}">
        <p14:creationId xmlns:p14="http://schemas.microsoft.com/office/powerpoint/2010/main" val="40737163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457200"/>
            <a:ext cx="7772400" cy="609600"/>
          </a:xfrm>
        </p:spPr>
        <p:txBody>
          <a:bodyPr/>
          <a:lstStyle/>
          <a:p>
            <a:pPr algn="ctr"/>
            <a:r>
              <a:rPr lang="ar-IQ" dirty="0" smtClean="0">
                <a:solidFill>
                  <a:srgbClr val="FFFF00"/>
                </a:solidFill>
              </a:rPr>
              <a:t>العلاقات الخارجية </a:t>
            </a:r>
            <a:endParaRPr lang="en-US" dirty="0">
              <a:solidFill>
                <a:srgbClr val="FFFF00"/>
              </a:solidFill>
            </a:endParaRPr>
          </a:p>
        </p:txBody>
      </p:sp>
      <p:sp>
        <p:nvSpPr>
          <p:cNvPr id="3" name="عنصر نائب للمحتوى 2"/>
          <p:cNvSpPr>
            <a:spLocks noGrp="1"/>
          </p:cNvSpPr>
          <p:nvPr>
            <p:ph sz="quarter" idx="13"/>
          </p:nvPr>
        </p:nvSpPr>
        <p:spPr>
          <a:xfrm>
            <a:off x="609600" y="1219200"/>
            <a:ext cx="7924800" cy="5638800"/>
          </a:xfrm>
        </p:spPr>
        <p:txBody>
          <a:bodyPr>
            <a:normAutofit fontScale="70000" lnSpcReduction="20000"/>
          </a:bodyPr>
          <a:lstStyle/>
          <a:p>
            <a:pPr marL="0" marR="0" algn="ctr" rtl="1">
              <a:lnSpc>
                <a:spcPct val="115000"/>
              </a:lnSpc>
              <a:spcBef>
                <a:spcPts val="0"/>
              </a:spcBef>
              <a:spcAft>
                <a:spcPts val="1000"/>
              </a:spcAft>
            </a:pPr>
            <a:r>
              <a:rPr lang="ar-SA" sz="1800" b="1" dirty="0">
                <a:latin typeface="Calibri"/>
                <a:ea typeface="Calibri"/>
                <a:cs typeface="Simplified Arabic"/>
              </a:rPr>
              <a:t>العلاقات الخارجية :</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أ‌-	العلاقات مع الدولة البيزنطية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اثناء انشغال الدولة العباسية بمشاغلها الداخلية من اجل توطيد حكمها، والقضاء على الدولة الاموية، اخذت الدولة البيزنطية تستغل هذه الظروف لصالحها، لتهاجم الحصون والثغور الاسلامية، لهذا امر الخليفة الاول ابو العباس عمه عبد الله بن علي بأعداد الجيش لغرض مواجهة البيزنطيين، الا ان وفاة ابي العباس  ، وتمرد عبد الله ابن علي على الخليفة ابي جعفر المنصور، حال دون ارسال هذه الحملة العسكرية فاستغل الامبراطور البيزنطي قسطنطين الخامس هذه الظروف، واخذ يهاجم الثغور الاسلامية على طول الحدود بين الدولتين، فدمر هذا الامبراطور اغلب الحصون.</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ازاء هذا التصرف نرى ان الخليفة ابا جعفر المنصور 136 – 158 ه / 753 – 747 م ، قد عمل على تحصين الثغور واعادة بناء ما هدمه البيزنطيون واعاد المقاتلين اليها ، وكانت الثغور في عهده مقسمه الى قسمين : الثغور الجزرية التي خصصت للدفاع عن الجزيرة وشمال العراق، ومن حصونها ملطية والمصيصة ومرعش، ومنطقة الثغور الشامية، وتقع الى الغرب من الثغور الجزرية ، وخصصت للدفاع عن الشام ، ومن حصونها طرطوس وادنه.</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وقد حصن الخليفة ابو جعفر المنصور، هذه الثغور، واعاد بنائها، وجعل لها حكماً ادارياً مستقلاً، وحشد فيها آلاف المقاتلين والمرابطين في سبيل الله ومنحهم الاقطاعات والمزارع، لأجل ان يستقروا فيها ، ووزع عليهم الاموال، ونظم حملات الصوافي والشواتي، وكانت هذه الحملات تنظم سنوياً براً وبحراً.</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وبهذا العمل فقد وضع الخليفة المنصور حداً لتجاوزات البيزنطيين، واوقفهم عند حدهم، حتى تسول لهم انفسهم باستغلال اوضاع البلاد الاسلامية الداخلية، لغرض الهجوم على هذه الثغور، وعمل المنصور هذا يعطي اهمية كبيرة اذ يستطيع المرابطون في هذا الثغور استغلال الاراضي الموزعة عليهم لغرض الزراعة في ايام السلم، وبالتالي يرتبط المقاتل بالأرض، ويدافع عنها بشكل افضل ، لان معاشه منها، ومعاش عائلته، يضاف الى ذلك ان المقاتل يدافع عن عائلته ايضاً، لان قسماً كبيراً من هؤلاء الجنود في الثغور، قد نقلوا عوائلهم الى هذه المناطق، وخلال حكم المنصور جرت اول عملية فداء بين الدولة العباسية والدولة البيزنطية سنة 139 ه / 756 م.</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اما في عهد الخليفة محمد المهدي 158 – 169 ه / 774 – 785 م ، فقد سار على خطة والده المنصور، بالاهتمام بتحصين الثغور المطلة على الحدود البيزنطية وشحنها بالمقاتلة، فقد قال المنصور لابنه المهدي، يوصيه ويحثه على الجهاد : " وليكن اهم امورك اليك، ان تحفظ اطرافك، وتسد ثغورك، وارغب الى الله في الجهاد والمحاماة عن دينك ، واهلاك عدوك، بما فتح الله على المسلمين، ويمكن لهم في الدين، وابذل في ذلك مهجتك، ونجدتك ومالك، وتفقد جيوشك ليلك ونهارك واعرف مراكز خليلك، ومواطن رحلك، وبالله فالتكن عصمتك وحولك وقوتك ".</a:t>
            </a:r>
            <a:endParaRPr lang="en-US" sz="1200" dirty="0">
              <a:latin typeface="Calibri"/>
              <a:ea typeface="Calibri"/>
              <a:cs typeface="Arial"/>
            </a:endParaRPr>
          </a:p>
          <a:p>
            <a:endParaRPr lang="en-US" dirty="0"/>
          </a:p>
        </p:txBody>
      </p:sp>
    </p:spTree>
    <p:extLst>
      <p:ext uri="{BB962C8B-B14F-4D97-AF65-F5344CB8AC3E}">
        <p14:creationId xmlns:p14="http://schemas.microsoft.com/office/powerpoint/2010/main" val="1091916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762000"/>
            <a:ext cx="8077200" cy="4953000"/>
          </a:xfrm>
        </p:spPr>
        <p:txBody>
          <a:bodyPr>
            <a:normAutofit/>
          </a:bodyPr>
          <a:lstStyle/>
          <a:p>
            <a:pPr marL="0" marR="0" algn="r" rtl="1">
              <a:lnSpc>
                <a:spcPct val="115000"/>
              </a:lnSpc>
              <a:spcBef>
                <a:spcPts val="0"/>
              </a:spcBef>
              <a:spcAft>
                <a:spcPts val="1000"/>
              </a:spcAft>
            </a:pPr>
            <a:r>
              <a:rPr lang="ar-SA" sz="1800" b="1" dirty="0">
                <a:latin typeface="Calibri"/>
                <a:ea typeface="Calibri"/>
                <a:cs typeface="Simplified Arabic"/>
              </a:rPr>
              <a:t>العلاقات مع الافرنج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لقد اشارت المصادر الغربية الى وجود علاقات سياسية بين الدولة العربية الاسلامية ، بزعامة هارون الرشيد ، وبين الدولة </a:t>
            </a:r>
            <a:r>
              <a:rPr lang="ar-SA" sz="1800" dirty="0" err="1">
                <a:latin typeface="Calibri"/>
                <a:ea typeface="Calibri"/>
                <a:cs typeface="Simplified Arabic"/>
              </a:rPr>
              <a:t>الكارولونجية</a:t>
            </a:r>
            <a:r>
              <a:rPr lang="ar-SA" sz="1800" dirty="0">
                <a:latin typeface="Calibri"/>
                <a:ea typeface="Calibri"/>
                <a:cs typeface="Simplified Arabic"/>
              </a:rPr>
              <a:t> بزعامة </a:t>
            </a:r>
            <a:r>
              <a:rPr lang="ar-SA" sz="1800" dirty="0" err="1">
                <a:latin typeface="Calibri"/>
                <a:ea typeface="Calibri"/>
                <a:cs typeface="Simplified Arabic"/>
              </a:rPr>
              <a:t>شارلمان</a:t>
            </a:r>
            <a:r>
              <a:rPr lang="ar-SA" sz="1800" dirty="0">
                <a:latin typeface="Calibri"/>
                <a:ea typeface="Calibri"/>
                <a:cs typeface="Simplified Arabic"/>
              </a:rPr>
              <a:t>، واسهبت هذه المصادر في وصف هذه العلاقات، واكدت وجود سفارات مختلفة جرى تبادلها بين الدولتين، وقد سعى </a:t>
            </a:r>
            <a:r>
              <a:rPr lang="ar-SA" sz="1800" dirty="0" err="1">
                <a:latin typeface="Calibri"/>
                <a:ea typeface="Calibri"/>
                <a:cs typeface="Simplified Arabic"/>
              </a:rPr>
              <a:t>شارلمان</a:t>
            </a:r>
            <a:r>
              <a:rPr lang="ar-SA" sz="1800" dirty="0">
                <a:latin typeface="Calibri"/>
                <a:ea typeface="Calibri"/>
                <a:cs typeface="Simplified Arabic"/>
              </a:rPr>
              <a:t> لكسب ود ورضا الخليفة العباسي هارون الرشيد، من اجل ان يعزز موقفه الداخلي والخارجي، وحددت تواريخ هذه السفارات، ففي سنة 181ه / 797 م، ارسلت سفارة الى الرشيد، وفي سنة 183 ه / 799 م ارسلت رسالة الى بطريق القدس وفي سنة 186 ه / 802 م ، ارسلت سفارة الى الرشيد، وقد رد الرشيد على هذه السفارات بسفارة سنة 185 ه / 801 م ، مؤلفة من شخصين احدهما مرسل من الخليفة هارون الرشيدـ والآخر من ابراهيم بن الاغلب، وتسهب المصادر الغربية في ذكر العلاقات والهدايا والهبات التي تبودلت من خلالها.</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    فقد شملت هذه الهدايا ساعة مائية، قيل ان الرشيد قد ارسلها الى </a:t>
            </a:r>
            <a:r>
              <a:rPr lang="ar-SA" sz="1800" dirty="0" err="1">
                <a:latin typeface="Calibri"/>
                <a:ea typeface="Calibri"/>
                <a:cs typeface="Simplified Arabic"/>
              </a:rPr>
              <a:t>شارلمان</a:t>
            </a:r>
            <a:r>
              <a:rPr lang="ar-SA" sz="1800" dirty="0">
                <a:latin typeface="Calibri"/>
                <a:ea typeface="Calibri"/>
                <a:cs typeface="Simplified Arabic"/>
              </a:rPr>
              <a:t> مع عطور واقمشة حريرية، وبلسم ملاوي واواني نحاسية.</a:t>
            </a:r>
            <a:endParaRPr lang="en-US" sz="1200" dirty="0">
              <a:latin typeface="Calibri"/>
              <a:ea typeface="Calibri"/>
              <a:cs typeface="Arial"/>
            </a:endParaRPr>
          </a:p>
          <a:p>
            <a:endParaRPr lang="en-US" dirty="0"/>
          </a:p>
        </p:txBody>
      </p:sp>
    </p:spTree>
    <p:extLst>
      <p:ext uri="{BB962C8B-B14F-4D97-AF65-F5344CB8AC3E}">
        <p14:creationId xmlns:p14="http://schemas.microsoft.com/office/powerpoint/2010/main" val="2797122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457200"/>
            <a:ext cx="7696200" cy="5257800"/>
          </a:xfrm>
        </p:spPr>
        <p:txBody>
          <a:bodyPr>
            <a:normAutofit fontScale="32500" lnSpcReduction="20000"/>
          </a:bodyPr>
          <a:lstStyle/>
          <a:p>
            <a:pPr marL="457200" marR="0" algn="just" rtl="1">
              <a:lnSpc>
                <a:spcPct val="115000"/>
              </a:lnSpc>
              <a:spcBef>
                <a:spcPts val="0"/>
              </a:spcBef>
              <a:spcAft>
                <a:spcPts val="1000"/>
              </a:spcAft>
            </a:pPr>
            <a:r>
              <a:rPr lang="ar-IQ" sz="5400" b="1" dirty="0" smtClean="0">
                <a:latin typeface="Calibri"/>
                <a:ea typeface="Calibri"/>
                <a:cs typeface="Simplified Arabic"/>
              </a:rPr>
              <a:t>5</a:t>
            </a:r>
            <a:r>
              <a:rPr lang="ar-SA" sz="5400" b="1" dirty="0" smtClean="0">
                <a:latin typeface="Calibri"/>
                <a:ea typeface="Calibri"/>
                <a:cs typeface="Simplified Arabic"/>
              </a:rPr>
              <a:t>- </a:t>
            </a:r>
            <a:r>
              <a:rPr lang="ar-SA" sz="5400" b="1" dirty="0">
                <a:latin typeface="Calibri"/>
                <a:ea typeface="Calibri"/>
                <a:cs typeface="Simplified Arabic"/>
              </a:rPr>
              <a:t>حركات المعارضة (علوية، فارسية، خوارج، اخرى).</a:t>
            </a:r>
            <a:endParaRPr lang="en-US" sz="4400" dirty="0">
              <a:latin typeface="Calibri"/>
              <a:ea typeface="Calibri"/>
              <a:cs typeface="Arial"/>
            </a:endParaRPr>
          </a:p>
          <a:p>
            <a:pPr marL="457200" marR="0" algn="just" rtl="1">
              <a:lnSpc>
                <a:spcPct val="115000"/>
              </a:lnSpc>
              <a:spcBef>
                <a:spcPts val="0"/>
              </a:spcBef>
              <a:spcAft>
                <a:spcPts val="1000"/>
              </a:spcAft>
            </a:pPr>
            <a:r>
              <a:rPr lang="ar-SA" sz="5400" dirty="0">
                <a:latin typeface="Calibri"/>
                <a:ea typeface="Calibri"/>
                <a:cs typeface="Simplified Arabic"/>
              </a:rPr>
              <a:t>لكل دولة معارضين وقد قامت حركات المعارضة ضد العباسيين بوقت مبكر تمثلت بالعلويين وحركات الفرس وحركات الخوارج وحركات معارضة داخلية.</a:t>
            </a:r>
            <a:endParaRPr lang="en-US" sz="4400" dirty="0">
              <a:latin typeface="Calibri"/>
              <a:ea typeface="Calibri"/>
              <a:cs typeface="Arial"/>
            </a:endParaRPr>
          </a:p>
          <a:p>
            <a:pPr marL="457200" marR="0" algn="just" rtl="1">
              <a:lnSpc>
                <a:spcPct val="115000"/>
              </a:lnSpc>
              <a:spcBef>
                <a:spcPts val="0"/>
              </a:spcBef>
              <a:spcAft>
                <a:spcPts val="1000"/>
              </a:spcAft>
            </a:pPr>
            <a:r>
              <a:rPr lang="ar-SA" sz="5400" dirty="0">
                <a:latin typeface="Calibri"/>
                <a:ea typeface="Calibri"/>
                <a:cs typeface="Simplified Arabic"/>
              </a:rPr>
              <a:t>6</a:t>
            </a:r>
            <a:r>
              <a:rPr lang="ar-SA" sz="5400" b="1" dirty="0">
                <a:latin typeface="Calibri"/>
                <a:ea typeface="Calibri"/>
                <a:cs typeface="Simplified Arabic"/>
              </a:rPr>
              <a:t>- المعالم الحضارية (بناء بغداد، بناء سامراء).</a:t>
            </a:r>
            <a:endParaRPr lang="en-US" sz="4400" dirty="0">
              <a:latin typeface="Calibri"/>
              <a:ea typeface="Calibri"/>
              <a:cs typeface="Arial"/>
            </a:endParaRPr>
          </a:p>
          <a:p>
            <a:pPr marL="457200" marR="0" algn="just" rtl="1">
              <a:lnSpc>
                <a:spcPct val="115000"/>
              </a:lnSpc>
              <a:spcBef>
                <a:spcPts val="0"/>
              </a:spcBef>
              <a:spcAft>
                <a:spcPts val="1000"/>
              </a:spcAft>
            </a:pPr>
            <a:r>
              <a:rPr lang="ar-SA" sz="5400" dirty="0">
                <a:latin typeface="Calibri"/>
                <a:ea typeface="Calibri"/>
                <a:cs typeface="Simplified Arabic"/>
              </a:rPr>
              <a:t>يعد بناء مدينة بغداد من اهم الانجازات الحضارية في الدولة العربية الاسلامية ففي العصر العباسي الاول، اذ اتخذت بغداد عاصمة للخلافة العباسية، وقد اسست سنة 145هـ، ولكن للاضطرابات الحاصلة في بغداد بعد اقل من قرن من الزمان اضطرت الخلافة الى نقل مركزها الى سامراء لتتخذ منها عاصمة بديلة لبغداد ردحاً من الزمن وقد بنى سامراء الخليفة المعتصم بالله العباسي.</a:t>
            </a:r>
            <a:endParaRPr lang="en-US" sz="4400" dirty="0">
              <a:latin typeface="Calibri"/>
              <a:ea typeface="Calibri"/>
              <a:cs typeface="Arial"/>
            </a:endParaRPr>
          </a:p>
          <a:p>
            <a:pPr marL="457200" marR="0" algn="just" rtl="1">
              <a:lnSpc>
                <a:spcPct val="115000"/>
              </a:lnSpc>
              <a:spcBef>
                <a:spcPts val="0"/>
              </a:spcBef>
              <a:spcAft>
                <a:spcPts val="1000"/>
              </a:spcAft>
            </a:pPr>
            <a:r>
              <a:rPr lang="ar-SA" sz="5400" b="1" dirty="0">
                <a:latin typeface="Calibri"/>
                <a:ea typeface="Calibri"/>
                <a:cs typeface="Simplified Arabic"/>
              </a:rPr>
              <a:t>7- الخدمات العامة والدواوين والضرائب.</a:t>
            </a:r>
            <a:endParaRPr lang="en-US" sz="4400" dirty="0">
              <a:latin typeface="Calibri"/>
              <a:ea typeface="Calibri"/>
              <a:cs typeface="Arial"/>
            </a:endParaRPr>
          </a:p>
          <a:p>
            <a:pPr marL="457200" marR="0" algn="just" rtl="1">
              <a:lnSpc>
                <a:spcPct val="115000"/>
              </a:lnSpc>
              <a:spcBef>
                <a:spcPts val="0"/>
              </a:spcBef>
              <a:spcAft>
                <a:spcPts val="1000"/>
              </a:spcAft>
            </a:pPr>
            <a:r>
              <a:rPr lang="ar-SA" sz="5400" dirty="0">
                <a:latin typeface="Calibri"/>
                <a:ea typeface="Calibri"/>
                <a:cs typeface="Simplified Arabic"/>
              </a:rPr>
              <a:t>كان من جملة الخدمات العامة في العصر العباسي هو بناء المشاريع الخدمية المهمة التي تساعد على تقديم الخدمات كالرعاية الاجتماعية وبناء المستشفيات وكري الانهر واستصلاح الاراضي لخدمة اقتصاد الدولة، وكذلك الدواوين كان لها دور تنظيمي لإدارة</a:t>
            </a:r>
            <a:br>
              <a:rPr lang="ar-SA" sz="5400" dirty="0">
                <a:latin typeface="Calibri"/>
                <a:ea typeface="Calibri"/>
                <a:cs typeface="Simplified Arabic"/>
              </a:rPr>
            </a:br>
            <a:r>
              <a:rPr lang="ar-SA" sz="5400" dirty="0">
                <a:latin typeface="Calibri"/>
                <a:ea typeface="Calibri"/>
                <a:cs typeface="Simplified Arabic"/>
              </a:rPr>
              <a:t>الدولة وقد استحدثت دواوين كالزمام وزمام الازمة وديوان الزنادقة. اما الضرائب فقد عمل بالمقاسمة بدل المساحة لحل ازمة.</a:t>
            </a:r>
            <a:endParaRPr lang="en-US" sz="4400" dirty="0">
              <a:latin typeface="Calibri"/>
              <a:ea typeface="Calibri"/>
              <a:cs typeface="Arial"/>
            </a:endParaRPr>
          </a:p>
          <a:p>
            <a:pPr marL="457200" marR="0" algn="just" rtl="1">
              <a:lnSpc>
                <a:spcPct val="115000"/>
              </a:lnSpc>
              <a:spcBef>
                <a:spcPts val="0"/>
              </a:spcBef>
              <a:spcAft>
                <a:spcPts val="1000"/>
              </a:spcAft>
            </a:pPr>
            <a:r>
              <a:rPr lang="ar-SA" sz="5400" dirty="0">
                <a:latin typeface="Calibri"/>
                <a:ea typeface="Calibri"/>
                <a:cs typeface="Simplified Arabic"/>
              </a:rPr>
              <a:t>8</a:t>
            </a:r>
            <a:r>
              <a:rPr lang="ar-SA" sz="5400" b="1" dirty="0">
                <a:latin typeface="Calibri"/>
                <a:ea typeface="Calibri"/>
                <a:cs typeface="Simplified Arabic"/>
              </a:rPr>
              <a:t>- امتحان الشهر الاول.</a:t>
            </a:r>
            <a:endParaRPr lang="en-US" sz="4400" dirty="0">
              <a:latin typeface="Calibri"/>
              <a:ea typeface="Calibri"/>
              <a:cs typeface="Arial"/>
            </a:endParaRPr>
          </a:p>
          <a:p>
            <a:pPr algn="ctr"/>
            <a:endParaRPr lang="en-US" sz="5400" b="1" dirty="0">
              <a:solidFill>
                <a:srgbClr val="92D050"/>
              </a:solidFill>
            </a:endParaRPr>
          </a:p>
        </p:txBody>
      </p:sp>
    </p:spTree>
    <p:extLst>
      <p:ext uri="{BB962C8B-B14F-4D97-AF65-F5344CB8AC3E}">
        <p14:creationId xmlns:p14="http://schemas.microsoft.com/office/powerpoint/2010/main" val="5085191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685800"/>
            <a:ext cx="8153400" cy="5029200"/>
          </a:xfrm>
        </p:spPr>
        <p:txBody>
          <a:bodyPr>
            <a:normAutofit fontScale="92500" lnSpcReduction="20000"/>
          </a:bodyPr>
          <a:lstStyle/>
          <a:p>
            <a:pPr marL="0" marR="0" algn="just" rtl="1">
              <a:lnSpc>
                <a:spcPct val="115000"/>
              </a:lnSpc>
              <a:spcBef>
                <a:spcPts val="0"/>
              </a:spcBef>
              <a:spcAft>
                <a:spcPts val="1000"/>
              </a:spcAft>
            </a:pPr>
            <a:r>
              <a:rPr lang="en-US" sz="1800" dirty="0">
                <a:latin typeface="Simplified Arabic"/>
                <a:ea typeface="Calibri"/>
                <a:cs typeface="Arial"/>
              </a:rPr>
              <a:t> </a:t>
            </a:r>
            <a:r>
              <a:rPr lang="ar-SA" sz="1800" b="1" dirty="0">
                <a:latin typeface="Simplified Arabic"/>
                <a:ea typeface="Calibri"/>
              </a:rPr>
              <a:t>العلاقات مع قبائل البجة : </a:t>
            </a:r>
            <a:endParaRPr lang="en-US" sz="1200" dirty="0">
              <a:latin typeface="Calibri"/>
              <a:ea typeface="Calibri"/>
              <a:cs typeface="Arial"/>
            </a:endParaRPr>
          </a:p>
          <a:p>
            <a:pPr marL="0" marR="0" algn="r">
              <a:lnSpc>
                <a:spcPct val="115000"/>
              </a:lnSpc>
              <a:spcBef>
                <a:spcPts val="0"/>
              </a:spcBef>
              <a:spcAft>
                <a:spcPts val="1000"/>
              </a:spcAft>
            </a:pPr>
            <a:r>
              <a:rPr lang="ar-SA" sz="1800" dirty="0">
                <a:latin typeface="Calibri"/>
                <a:ea typeface="Calibri"/>
                <a:cs typeface="Simplified Arabic"/>
              </a:rPr>
              <a:t>    تقع مناطق سكن قبائل البجة جنوب مصر ، وكانت بينهم وبين المسلمين هدنة قديمة ، على ان يبقوا على دينهم، ويدفعوا الجزية للمسلمين وكانت تنتشر في ارضهم مناجم الذهب والفضة، ويؤدون عنها الخمس ثم اعلنوا تمردهم على الخلافة العباسية، وهرب المسلون الذين كانوا يعملون معهم ولجأوا الى بلاد مصر.</a:t>
            </a:r>
            <a:endParaRPr lang="en-US" sz="1200" dirty="0">
              <a:latin typeface="Calibri"/>
              <a:ea typeface="Calibri"/>
              <a:cs typeface="Arial"/>
            </a:endParaRPr>
          </a:p>
          <a:p>
            <a:pPr marL="0" marR="0" algn="r">
              <a:lnSpc>
                <a:spcPct val="115000"/>
              </a:lnSpc>
              <a:spcBef>
                <a:spcPts val="0"/>
              </a:spcBef>
              <a:spcAft>
                <a:spcPts val="1000"/>
              </a:spcAft>
            </a:pPr>
            <a:r>
              <a:rPr lang="ar-SA" sz="1800" dirty="0">
                <a:latin typeface="Calibri"/>
                <a:ea typeface="Calibri"/>
                <a:cs typeface="Simplified Arabic"/>
              </a:rPr>
              <a:t>    وقد اعلنوا عصيانهم في خلافة المتوكل بالله، فاستثار منهم خواصه، فأشاروا عليه بتركهم لانهم في بادية وفقار، ولا يستطيع الجيش ان يقضي على حركتهم فتركهم.</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ثم امتدت حركتهم وقويت شوكتهم، فخاف اهل الصعيد منهم، عندما عقد المتوكل لمحمد بن عبد الله القمي على راس جيش، فسار محمد بجيش بري تصحبه السفن التي تحمل المؤن والدقيق، والتمر والزيت والشعير والسويق، فسار محمد الى حصون البجة، وكان ملكهم رجل يقال له علي بابا، ولم يصدقهم علي بابا القتال في اول مرة، ظناً منه ان يطاول الحرب معهم، حتى تنفذ مؤنهم وعلف خيولهم، ولما علم علي بابا باحتياطاتهم جد في محاربتهم، وجرت معركة عنيفة بين الجيش المسلم والبجة، وقد اتبع المسلمون خطة نفرت ابل البجة، بان علقوا في اعناق خيولهم اجراساً، وهجموا على جيش البجة فولت ابلهم هاربة وتبعهم الجيش الاسلامي يتعقبونهم في كل مكان.</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عند ذلك طلب ملكهم الامان، فأعطاه اياه قائد الجيش الاسلامي، وامره بمرافقته الى المتوكل في سامراء، فأناب علي بابا ابنه لعيس على البجة، وجاء هو الى سامراء ، فاستقبله المتوكل واحسن اليه، وعفا عنه، واقره الى حكم البجة، وعادت الهدنة بين المسلمين والبجة على ما كانت عليه، واعيد دفع الاموال المتأخرة على البجة، ثم ارسل المتوكل علي بابا معززاً مكرماً  الى بلاده . </a:t>
            </a:r>
            <a:endParaRPr lang="en-US" sz="1200" dirty="0">
              <a:latin typeface="Calibri"/>
              <a:ea typeface="Calibri"/>
              <a:cs typeface="Arial"/>
            </a:endParaRPr>
          </a:p>
          <a:p>
            <a:endParaRPr lang="en-US" dirty="0"/>
          </a:p>
        </p:txBody>
      </p:sp>
    </p:spTree>
    <p:extLst>
      <p:ext uri="{BB962C8B-B14F-4D97-AF65-F5344CB8AC3E}">
        <p14:creationId xmlns:p14="http://schemas.microsoft.com/office/powerpoint/2010/main" val="33384460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7924800" cy="868362"/>
          </a:xfrm>
        </p:spPr>
        <p:txBody>
          <a:bodyPr/>
          <a:lstStyle/>
          <a:p>
            <a:pPr lvl="0" indent="-342900" algn="ctr" rtl="1">
              <a:lnSpc>
                <a:spcPct val="115000"/>
              </a:lnSpc>
              <a:spcBef>
                <a:spcPts val="0"/>
              </a:spcBef>
              <a:spcAft>
                <a:spcPts val="1000"/>
              </a:spcAft>
            </a:pPr>
            <a:r>
              <a:rPr lang="ar-SA" sz="2400" b="1" cap="none" spc="30" dirty="0">
                <a:solidFill>
                  <a:srgbClr val="FF0000"/>
                </a:solidFill>
                <a:latin typeface="Calibri"/>
                <a:ea typeface="Calibri"/>
                <a:cs typeface="Simplified Arabic"/>
              </a:rPr>
              <a:t>المعطيات الحضارية للعصر العباسي الاول</a:t>
            </a:r>
            <a:r>
              <a:rPr lang="en-US" sz="2400" cap="none" spc="30" dirty="0">
                <a:solidFill>
                  <a:srgbClr val="FFFFFF"/>
                </a:solidFill>
                <a:latin typeface="Calibri"/>
                <a:ea typeface="Calibri"/>
                <a:cs typeface="Arial"/>
              </a:rPr>
              <a:t/>
            </a:r>
            <a:br>
              <a:rPr lang="en-US" sz="2400" cap="none" spc="30" dirty="0">
                <a:solidFill>
                  <a:srgbClr val="FFFFFF"/>
                </a:solidFill>
                <a:latin typeface="Calibri"/>
                <a:ea typeface="Calibri"/>
                <a:cs typeface="Arial"/>
              </a:rPr>
            </a:br>
            <a:endParaRPr lang="en-US" sz="2400" dirty="0"/>
          </a:p>
        </p:txBody>
      </p:sp>
      <p:sp>
        <p:nvSpPr>
          <p:cNvPr id="3" name="عنصر نائب للمحتوى 2"/>
          <p:cNvSpPr>
            <a:spLocks noGrp="1"/>
          </p:cNvSpPr>
          <p:nvPr>
            <p:ph sz="quarter" idx="13"/>
          </p:nvPr>
        </p:nvSpPr>
        <p:spPr>
          <a:xfrm>
            <a:off x="609600" y="1143000"/>
            <a:ext cx="8305800" cy="5562600"/>
          </a:xfrm>
        </p:spPr>
        <p:txBody>
          <a:bodyPr>
            <a:normAutofit fontScale="85000" lnSpcReduction="20000"/>
          </a:bodyPr>
          <a:lstStyle/>
          <a:p>
            <a:pPr marL="0" marR="0" algn="just" rtl="1">
              <a:lnSpc>
                <a:spcPct val="115000"/>
              </a:lnSpc>
              <a:spcBef>
                <a:spcPts val="0"/>
              </a:spcBef>
              <a:spcAft>
                <a:spcPts val="1000"/>
              </a:spcAft>
            </a:pPr>
            <a:r>
              <a:rPr lang="ar-SA" sz="1800" dirty="0" smtClean="0">
                <a:latin typeface="Calibri"/>
                <a:ea typeface="Calibri"/>
                <a:cs typeface="Simplified Arabic"/>
              </a:rPr>
              <a:t>سنتناول </a:t>
            </a:r>
            <a:r>
              <a:rPr lang="ar-SA" sz="1800" dirty="0">
                <a:latin typeface="Calibri"/>
                <a:ea typeface="Calibri"/>
                <a:cs typeface="Simplified Arabic"/>
              </a:rPr>
              <a:t>في هذه الفقرة حصراً بناء مدينة بغداد وبناء مدينة سامراء والحركة العلمية ، وتنظيم نظام الضرائب، وانشاء دواوين الازمة، وجوانب من الخدمات العامة فقط </a:t>
            </a:r>
            <a:r>
              <a:rPr lang="ar-SA" sz="1800" dirty="0" smtClean="0">
                <a:latin typeface="Calibri"/>
                <a:ea typeface="Calibri"/>
                <a:cs typeface="Simplified Arabic"/>
              </a:rPr>
              <a:t>.</a:t>
            </a:r>
            <a:r>
              <a:rPr lang="ar-SA" sz="1800" dirty="0">
                <a:latin typeface="Calibri"/>
                <a:ea typeface="Calibri"/>
                <a:cs typeface="Simplified Arabic"/>
              </a:rPr>
              <a:t> </a:t>
            </a:r>
            <a:endParaRPr lang="en-US" sz="1200" dirty="0">
              <a:latin typeface="Calibri"/>
              <a:ea typeface="Calibri"/>
              <a:cs typeface="Arial"/>
            </a:endParaRPr>
          </a:p>
          <a:p>
            <a:pPr marL="0" marR="0" algn="r" rtl="1">
              <a:lnSpc>
                <a:spcPct val="115000"/>
              </a:lnSpc>
              <a:spcBef>
                <a:spcPts val="0"/>
              </a:spcBef>
              <a:spcAft>
                <a:spcPts val="1000"/>
              </a:spcAft>
              <a:tabLst>
                <a:tab pos="2212975" algn="l"/>
              </a:tabLst>
            </a:pPr>
            <a:r>
              <a:rPr lang="ar-SA" sz="1800" dirty="0">
                <a:latin typeface="Calibri"/>
                <a:ea typeface="Calibri"/>
                <a:cs typeface="Simplified Arabic"/>
              </a:rPr>
              <a:t>بناء مدينة بغداد :</a:t>
            </a:r>
            <a:endParaRPr lang="en-US" sz="1200" dirty="0">
              <a:latin typeface="Calibri"/>
              <a:ea typeface="Calibri"/>
              <a:cs typeface="Arial"/>
            </a:endParaRPr>
          </a:p>
          <a:p>
            <a:pPr marL="0" marR="0" algn="just" rtl="1">
              <a:lnSpc>
                <a:spcPct val="115000"/>
              </a:lnSpc>
              <a:spcBef>
                <a:spcPts val="0"/>
              </a:spcBef>
              <a:spcAft>
                <a:spcPts val="1000"/>
              </a:spcAft>
              <a:tabLst>
                <a:tab pos="2212975" algn="l"/>
              </a:tabLst>
            </a:pPr>
            <a:r>
              <a:rPr lang="ar-SA" sz="1800" dirty="0">
                <a:latin typeface="Calibri"/>
                <a:ea typeface="Calibri"/>
                <a:cs typeface="Simplified Arabic"/>
              </a:rPr>
              <a:t>    بعد قيام الدولة العباسية ، اخذ الخلفاء العباسيون يبحثون عن عاصمة جديدة، يطمئنون الى ولاء سكانها، فاختاروا مكاناً قرب الكوفة سموه هاشمية الكوفة، ثم انتقلوا الى شمالي الانبار، وبنوا بجوارها مدينة سموها هاشمية الانبار.</a:t>
            </a:r>
            <a:endParaRPr lang="en-US" sz="1200" dirty="0">
              <a:latin typeface="Calibri"/>
              <a:ea typeface="Calibri"/>
              <a:cs typeface="Arial"/>
            </a:endParaRPr>
          </a:p>
          <a:p>
            <a:pPr marL="0" marR="0" algn="just" rtl="1">
              <a:lnSpc>
                <a:spcPct val="115000"/>
              </a:lnSpc>
              <a:spcBef>
                <a:spcPts val="0"/>
              </a:spcBef>
              <a:spcAft>
                <a:spcPts val="1000"/>
              </a:spcAft>
              <a:tabLst>
                <a:tab pos="2212975" algn="l"/>
              </a:tabLst>
            </a:pPr>
            <a:r>
              <a:rPr lang="ar-SA" sz="1800" dirty="0">
                <a:latin typeface="Calibri"/>
                <a:ea typeface="Calibri"/>
                <a:cs typeface="Simplified Arabic"/>
              </a:rPr>
              <a:t>    الا ان هذه المدن لم يرتح لها العباسيون، ولهذا فكر الخليفة العباسي ابو جعفر المنصور ببناء عاصمة جديدة، ووقع اختياره على منطقة تقع بين نهري دجلة والفرات، عرفت فيما بعد بمدينة بغداد.</a:t>
            </a:r>
            <a:endParaRPr lang="en-US" sz="1200" dirty="0">
              <a:latin typeface="Calibri"/>
              <a:ea typeface="Calibri"/>
              <a:cs typeface="Arial"/>
            </a:endParaRPr>
          </a:p>
          <a:p>
            <a:pPr marL="0" marR="0" algn="r" rtl="1">
              <a:lnSpc>
                <a:spcPct val="115000"/>
              </a:lnSpc>
              <a:spcBef>
                <a:spcPts val="0"/>
              </a:spcBef>
              <a:spcAft>
                <a:spcPts val="1000"/>
              </a:spcAft>
              <a:tabLst>
                <a:tab pos="2212975" algn="l"/>
              </a:tabLst>
            </a:pPr>
            <a:r>
              <a:rPr lang="ar-SA" sz="1800" dirty="0">
                <a:latin typeface="Calibri"/>
                <a:ea typeface="Calibri"/>
                <a:cs typeface="Simplified Arabic"/>
              </a:rPr>
              <a:t>التسمية :</a:t>
            </a:r>
            <a:endParaRPr lang="en-US" sz="1200" dirty="0">
              <a:latin typeface="Calibri"/>
              <a:ea typeface="Calibri"/>
              <a:cs typeface="Arial"/>
            </a:endParaRPr>
          </a:p>
          <a:p>
            <a:pPr marL="0" marR="0" algn="r" rtl="1">
              <a:lnSpc>
                <a:spcPct val="115000"/>
              </a:lnSpc>
              <a:spcBef>
                <a:spcPts val="0"/>
              </a:spcBef>
              <a:spcAft>
                <a:spcPts val="1000"/>
              </a:spcAft>
              <a:tabLst>
                <a:tab pos="2212975" algn="l"/>
              </a:tabLst>
            </a:pPr>
            <a:r>
              <a:rPr lang="ar-SA" sz="1800" dirty="0">
                <a:latin typeface="Calibri"/>
                <a:ea typeface="Calibri"/>
                <a:cs typeface="Simplified Arabic"/>
              </a:rPr>
              <a:t>هنالك عدة آراء حول اصول تسمية مدينة بغداد من بينها :</a:t>
            </a:r>
            <a:endParaRPr lang="en-US" sz="1200" dirty="0">
              <a:latin typeface="Calibri"/>
              <a:ea typeface="Calibri"/>
              <a:cs typeface="Arial"/>
            </a:endParaRPr>
          </a:p>
          <a:p>
            <a:pPr lvl="0" algn="r" rtl="1">
              <a:lnSpc>
                <a:spcPct val="115000"/>
              </a:lnSpc>
              <a:spcBef>
                <a:spcPts val="0"/>
              </a:spcBef>
              <a:spcAft>
                <a:spcPts val="1000"/>
              </a:spcAft>
              <a:buFont typeface="+mj-lt"/>
              <a:buAutoNum type="arabicPeriod"/>
              <a:tabLst>
                <a:tab pos="2212975" algn="l"/>
              </a:tabLst>
            </a:pPr>
            <a:r>
              <a:rPr lang="ar-SA" sz="1800" dirty="0">
                <a:latin typeface="Calibri"/>
                <a:ea typeface="Calibri"/>
                <a:cs typeface="Simplified Arabic"/>
              </a:rPr>
              <a:t>مدينة السلام، والسلام هو احد اسماء الله الحسنى.</a:t>
            </a:r>
            <a:endParaRPr lang="en-US" sz="1200" dirty="0">
              <a:latin typeface="Calibri"/>
              <a:ea typeface="Calibri"/>
              <a:cs typeface="Arial"/>
            </a:endParaRPr>
          </a:p>
          <a:p>
            <a:pPr lvl="0" algn="r" rtl="1">
              <a:lnSpc>
                <a:spcPct val="115000"/>
              </a:lnSpc>
              <a:spcBef>
                <a:spcPts val="0"/>
              </a:spcBef>
              <a:spcAft>
                <a:spcPts val="1000"/>
              </a:spcAft>
              <a:buFont typeface="+mj-lt"/>
              <a:buAutoNum type="arabicPeriod"/>
              <a:tabLst>
                <a:tab pos="2212975" algn="l"/>
              </a:tabLst>
            </a:pPr>
            <a:r>
              <a:rPr lang="ar-SA" sz="1800" dirty="0">
                <a:latin typeface="Calibri"/>
                <a:ea typeface="Calibri"/>
                <a:cs typeface="Simplified Arabic"/>
              </a:rPr>
              <a:t>الزوراء، لازورار ابوابها الخارجية عن الداخلية.</a:t>
            </a:r>
            <a:endParaRPr lang="en-US" sz="1200" dirty="0">
              <a:latin typeface="Calibri"/>
              <a:ea typeface="Calibri"/>
              <a:cs typeface="Arial"/>
            </a:endParaRPr>
          </a:p>
          <a:p>
            <a:pPr lvl="0" algn="r" rtl="1">
              <a:lnSpc>
                <a:spcPct val="115000"/>
              </a:lnSpc>
              <a:spcBef>
                <a:spcPts val="0"/>
              </a:spcBef>
              <a:spcAft>
                <a:spcPts val="1000"/>
              </a:spcAft>
              <a:buFont typeface="+mj-lt"/>
              <a:buAutoNum type="arabicPeriod"/>
              <a:tabLst>
                <a:tab pos="2212975" algn="l"/>
              </a:tabLst>
            </a:pPr>
            <a:r>
              <a:rPr lang="ar-SA" sz="1800" dirty="0">
                <a:latin typeface="Calibri"/>
                <a:ea typeface="Calibri"/>
                <a:cs typeface="Simplified Arabic"/>
              </a:rPr>
              <a:t>المدورة، نسبة لاستدارة تخطيطها.</a:t>
            </a:r>
            <a:endParaRPr lang="en-US" sz="1200" dirty="0">
              <a:latin typeface="Calibri"/>
              <a:ea typeface="Calibri"/>
              <a:cs typeface="Arial"/>
            </a:endParaRPr>
          </a:p>
          <a:p>
            <a:pPr lvl="0" algn="r" rtl="1">
              <a:lnSpc>
                <a:spcPct val="115000"/>
              </a:lnSpc>
              <a:spcBef>
                <a:spcPts val="0"/>
              </a:spcBef>
              <a:spcAft>
                <a:spcPts val="1000"/>
              </a:spcAft>
              <a:buFont typeface="+mj-lt"/>
              <a:buAutoNum type="arabicPeriod"/>
              <a:tabLst>
                <a:tab pos="2212975" algn="l"/>
              </a:tabLst>
            </a:pPr>
            <a:r>
              <a:rPr lang="ar-SA" sz="1800" dirty="0">
                <a:latin typeface="Calibri"/>
                <a:ea typeface="Calibri"/>
                <a:cs typeface="Simplified Arabic"/>
              </a:rPr>
              <a:t>مدينة المنصور نسبة لاسم مؤسسها وبانيها ابي جعفر المنصور.</a:t>
            </a:r>
            <a:endParaRPr lang="en-US" sz="1200" dirty="0">
              <a:latin typeface="Calibri"/>
              <a:ea typeface="Calibri"/>
              <a:cs typeface="Arial"/>
            </a:endParaRPr>
          </a:p>
          <a:p>
            <a:pPr marL="0" marR="0" algn="r" rtl="1">
              <a:lnSpc>
                <a:spcPct val="115000"/>
              </a:lnSpc>
              <a:spcBef>
                <a:spcPts val="0"/>
              </a:spcBef>
              <a:spcAft>
                <a:spcPts val="1000"/>
              </a:spcAft>
              <a:tabLst>
                <a:tab pos="2212975" algn="l"/>
              </a:tabLst>
            </a:pPr>
            <a:r>
              <a:rPr lang="ar-SA" sz="1800" dirty="0">
                <a:latin typeface="Calibri"/>
                <a:ea typeface="Calibri"/>
                <a:cs typeface="Simplified Arabic"/>
              </a:rPr>
              <a:t>وهنالك اشارات متعددة اخرى تشير الى قدم تسمية مدينة بغداد ومنها :</a:t>
            </a:r>
            <a:endParaRPr lang="en-US" sz="1200" dirty="0">
              <a:latin typeface="Calibri"/>
              <a:ea typeface="Calibri"/>
              <a:cs typeface="Arial"/>
            </a:endParaRPr>
          </a:p>
          <a:p>
            <a:pPr lvl="0" algn="just" rtl="1">
              <a:lnSpc>
                <a:spcPct val="115000"/>
              </a:lnSpc>
              <a:spcBef>
                <a:spcPts val="0"/>
              </a:spcBef>
              <a:spcAft>
                <a:spcPts val="1000"/>
              </a:spcAft>
              <a:buFont typeface="+mj-lt"/>
              <a:buAutoNum type="arabicPeriod"/>
              <a:tabLst>
                <a:tab pos="2212975" algn="l"/>
              </a:tabLst>
            </a:pPr>
            <a:r>
              <a:rPr lang="ar-SA" sz="1800" dirty="0">
                <a:latin typeface="Calibri"/>
                <a:ea typeface="Calibri"/>
                <a:cs typeface="Simplified Arabic"/>
              </a:rPr>
              <a:t>رقيم طيني يعود الى عصر حمورابي يذكر فيه اسم مدينة بصيغة </a:t>
            </a:r>
            <a:r>
              <a:rPr lang="ar-SA" sz="1800" dirty="0" err="1">
                <a:latin typeface="Calibri"/>
                <a:ea typeface="Calibri"/>
                <a:cs typeface="Simplified Arabic"/>
              </a:rPr>
              <a:t>بكدادو</a:t>
            </a:r>
            <a:r>
              <a:rPr lang="ar-SA" sz="1800" dirty="0">
                <a:latin typeface="Calibri"/>
                <a:ea typeface="Calibri"/>
                <a:cs typeface="Simplified Arabic"/>
              </a:rPr>
              <a:t>.</a:t>
            </a:r>
            <a:endParaRPr lang="en-US" sz="1200" dirty="0">
              <a:latin typeface="Calibri"/>
              <a:ea typeface="Calibri"/>
              <a:cs typeface="Arial"/>
            </a:endParaRPr>
          </a:p>
          <a:p>
            <a:pPr lvl="0" algn="just" rtl="1">
              <a:lnSpc>
                <a:spcPct val="115000"/>
              </a:lnSpc>
              <a:spcBef>
                <a:spcPts val="0"/>
              </a:spcBef>
              <a:spcAft>
                <a:spcPts val="1000"/>
              </a:spcAft>
              <a:buFont typeface="+mj-lt"/>
              <a:buAutoNum type="arabicPeriod"/>
              <a:tabLst>
                <a:tab pos="2212975" algn="l"/>
              </a:tabLst>
            </a:pPr>
            <a:r>
              <a:rPr lang="ar-SA" sz="1800" dirty="0">
                <a:latin typeface="Calibri"/>
                <a:ea typeface="Calibri"/>
                <a:cs typeface="Simplified Arabic"/>
              </a:rPr>
              <a:t>ورد اسم بغداد في صخرة حدود – علاقة لتثبيت الحدود – تعود لعهد الملك البابلي </a:t>
            </a:r>
            <a:r>
              <a:rPr lang="ar-SA" sz="1800" dirty="0" err="1" smtClean="0">
                <a:latin typeface="Calibri"/>
                <a:ea typeface="Calibri"/>
                <a:cs typeface="Simplified Arabic"/>
              </a:rPr>
              <a:t>مردوخ</a:t>
            </a:r>
            <a:r>
              <a:rPr lang="ar-SA" sz="1800" dirty="0" smtClean="0">
                <a:latin typeface="Calibri"/>
                <a:ea typeface="Calibri"/>
                <a:cs typeface="Simplified Arabic"/>
              </a:rPr>
              <a:t>.</a:t>
            </a:r>
            <a:endParaRPr lang="ar-IQ" sz="1200" dirty="0" smtClean="0">
              <a:latin typeface="Calibri"/>
              <a:ea typeface="Calibri"/>
              <a:cs typeface="Arial"/>
            </a:endParaRPr>
          </a:p>
          <a:p>
            <a:pPr lvl="0" algn="just" rtl="1">
              <a:lnSpc>
                <a:spcPct val="115000"/>
              </a:lnSpc>
              <a:spcBef>
                <a:spcPts val="0"/>
              </a:spcBef>
              <a:spcAft>
                <a:spcPts val="1000"/>
              </a:spcAft>
              <a:buFont typeface="+mj-lt"/>
              <a:buAutoNum type="arabicPeriod"/>
              <a:tabLst>
                <a:tab pos="2212975" algn="l"/>
              </a:tabLst>
            </a:pPr>
            <a:r>
              <a:rPr lang="ar-SA" sz="1800" dirty="0" smtClean="0">
                <a:ea typeface="Calibri"/>
                <a:cs typeface="Simplified Arabic"/>
              </a:rPr>
              <a:t>رقيم </a:t>
            </a:r>
            <a:r>
              <a:rPr lang="ar-SA" sz="1800" dirty="0">
                <a:ea typeface="Calibri"/>
                <a:cs typeface="Simplified Arabic"/>
              </a:rPr>
              <a:t>طيني يعود الى العصر </a:t>
            </a:r>
            <a:r>
              <a:rPr lang="ar-SA" sz="1800" dirty="0" err="1">
                <a:ea typeface="Calibri"/>
                <a:cs typeface="Simplified Arabic"/>
              </a:rPr>
              <a:t>الكشي</a:t>
            </a:r>
            <a:r>
              <a:rPr lang="ar-SA" sz="1800" dirty="0">
                <a:ea typeface="Calibri"/>
                <a:cs typeface="Simplified Arabic"/>
              </a:rPr>
              <a:t> يذكر اسم الموقع باسم </a:t>
            </a:r>
            <a:r>
              <a:rPr lang="ar-SA" sz="1800" dirty="0" smtClean="0">
                <a:ea typeface="Calibri"/>
                <a:cs typeface="Simplified Arabic"/>
              </a:rPr>
              <a:t>بكدادي</a:t>
            </a:r>
            <a:endParaRPr lang="en-US" dirty="0"/>
          </a:p>
        </p:txBody>
      </p:sp>
    </p:spTree>
    <p:extLst>
      <p:ext uri="{BB962C8B-B14F-4D97-AF65-F5344CB8AC3E}">
        <p14:creationId xmlns:p14="http://schemas.microsoft.com/office/powerpoint/2010/main" val="19250714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381000"/>
            <a:ext cx="8153400" cy="6248400"/>
          </a:xfrm>
        </p:spPr>
        <p:txBody>
          <a:bodyPr>
            <a:normAutofit fontScale="92500" lnSpcReduction="10000"/>
          </a:bodyPr>
          <a:lstStyle/>
          <a:p>
            <a:pPr marL="0" marR="0" algn="r" rtl="1">
              <a:lnSpc>
                <a:spcPct val="115000"/>
              </a:lnSpc>
              <a:spcBef>
                <a:spcPts val="0"/>
              </a:spcBef>
              <a:spcAft>
                <a:spcPts val="1000"/>
              </a:spcAft>
              <a:tabLst>
                <a:tab pos="2212975" algn="l"/>
              </a:tabLst>
            </a:pPr>
            <a:r>
              <a:rPr lang="ar-SA" sz="1800" dirty="0">
                <a:latin typeface="Calibri"/>
                <a:ea typeface="Calibri"/>
                <a:cs typeface="Simplified Arabic"/>
              </a:rPr>
              <a:t>اسباب اختيار هذا الموقع : </a:t>
            </a:r>
            <a:endParaRPr lang="en-US" sz="1200" dirty="0">
              <a:latin typeface="Calibri"/>
              <a:ea typeface="Calibri"/>
              <a:cs typeface="Arial"/>
            </a:endParaRPr>
          </a:p>
          <a:p>
            <a:pPr marL="0" marR="0" algn="just" rtl="1">
              <a:lnSpc>
                <a:spcPct val="115000"/>
              </a:lnSpc>
              <a:spcBef>
                <a:spcPts val="0"/>
              </a:spcBef>
              <a:spcAft>
                <a:spcPts val="1000"/>
              </a:spcAft>
              <a:tabLst>
                <a:tab pos="2212975" algn="l"/>
              </a:tabLst>
            </a:pPr>
            <a:r>
              <a:rPr lang="ar-SA" sz="1800" dirty="0">
                <a:latin typeface="Calibri"/>
                <a:ea typeface="Calibri"/>
                <a:cs typeface="Simplified Arabic"/>
              </a:rPr>
              <a:t>يعود السبب في اختيار هذا الموقع لعدة امور اهمها :</a:t>
            </a:r>
            <a:endParaRPr lang="en-US" sz="1200" dirty="0">
              <a:latin typeface="Calibri"/>
              <a:ea typeface="Calibri"/>
              <a:cs typeface="Arial"/>
            </a:endParaRPr>
          </a:p>
          <a:p>
            <a:pPr lvl="0" algn="just" rtl="1">
              <a:lnSpc>
                <a:spcPct val="115000"/>
              </a:lnSpc>
              <a:spcBef>
                <a:spcPts val="0"/>
              </a:spcBef>
              <a:spcAft>
                <a:spcPts val="1000"/>
              </a:spcAft>
              <a:buFont typeface="+mj-lt"/>
              <a:buAutoNum type="arabicPeriod"/>
              <a:tabLst>
                <a:tab pos="2212975" algn="l"/>
              </a:tabLst>
            </a:pPr>
            <a:r>
              <a:rPr lang="ar-SA" sz="1800" dirty="0">
                <a:latin typeface="Calibri"/>
                <a:ea typeface="Calibri"/>
                <a:cs typeface="Simplified Arabic"/>
              </a:rPr>
              <a:t> ان البناء قرب نهر دجلة يمكن ان يمتد الى ضفتي النهر، بعكس نهر الفرات، الذي يكمن استغلال ضفته الشرقية فقط.</a:t>
            </a:r>
            <a:endParaRPr lang="en-US" sz="1200" dirty="0">
              <a:latin typeface="Calibri"/>
              <a:ea typeface="Calibri"/>
              <a:cs typeface="Arial"/>
            </a:endParaRPr>
          </a:p>
          <a:p>
            <a:pPr lvl="0" algn="just" rtl="1">
              <a:lnSpc>
                <a:spcPct val="115000"/>
              </a:lnSpc>
              <a:spcBef>
                <a:spcPts val="0"/>
              </a:spcBef>
              <a:spcAft>
                <a:spcPts val="1000"/>
              </a:spcAft>
              <a:buFont typeface="+mj-lt"/>
              <a:buAutoNum type="arabicPeriod"/>
              <a:tabLst>
                <a:tab pos="2212975" algn="l"/>
              </a:tabLst>
            </a:pPr>
            <a:r>
              <a:rPr lang="ar-SA" sz="1800" dirty="0">
                <a:latin typeface="Calibri"/>
                <a:ea typeface="Calibri"/>
                <a:cs typeface="Simplified Arabic"/>
              </a:rPr>
              <a:t> وقوعها في منطقة زراعية، وفيرة المياه، لغرض توفير الغلال والمواد الغذائية بسهولة.</a:t>
            </a:r>
            <a:endParaRPr lang="en-US" sz="1200" dirty="0">
              <a:latin typeface="Calibri"/>
              <a:ea typeface="Calibri"/>
              <a:cs typeface="Arial"/>
            </a:endParaRPr>
          </a:p>
          <a:p>
            <a:pPr lvl="0" algn="just" rtl="1">
              <a:lnSpc>
                <a:spcPct val="115000"/>
              </a:lnSpc>
              <a:spcBef>
                <a:spcPts val="0"/>
              </a:spcBef>
              <a:spcAft>
                <a:spcPts val="1000"/>
              </a:spcAft>
              <a:buFont typeface="+mj-lt"/>
              <a:buAutoNum type="arabicPeriod"/>
              <a:tabLst>
                <a:tab pos="2212975" algn="l"/>
              </a:tabLst>
            </a:pPr>
            <a:r>
              <a:rPr lang="ar-SA" sz="1800" dirty="0">
                <a:latin typeface="Calibri"/>
                <a:ea typeface="Calibri"/>
                <a:cs typeface="Simplified Arabic"/>
              </a:rPr>
              <a:t> وقوعها في وسط العراق، فقد ذكر المؤرخون ان احد المقربين للمنصور قال له : " وانت متوسط للبصرة وواسط والكوفة والموصل والسواد ، ومكة ،وانت قريب من البر والبحر والجبل ".</a:t>
            </a:r>
            <a:endParaRPr lang="en-US" sz="1200" dirty="0">
              <a:latin typeface="Calibri"/>
              <a:ea typeface="Calibri"/>
              <a:cs typeface="Arial"/>
            </a:endParaRPr>
          </a:p>
          <a:p>
            <a:pPr lvl="0" algn="just" rtl="1">
              <a:lnSpc>
                <a:spcPct val="115000"/>
              </a:lnSpc>
              <a:spcBef>
                <a:spcPts val="0"/>
              </a:spcBef>
              <a:spcAft>
                <a:spcPts val="1000"/>
              </a:spcAft>
              <a:buFont typeface="+mj-lt"/>
              <a:buAutoNum type="arabicPeriod"/>
              <a:tabLst>
                <a:tab pos="2212975" algn="l"/>
              </a:tabLst>
            </a:pPr>
            <a:r>
              <a:rPr lang="ar-SA" sz="1800" dirty="0">
                <a:latin typeface="Calibri"/>
                <a:ea typeface="Calibri"/>
                <a:cs typeface="Simplified Arabic"/>
              </a:rPr>
              <a:t> تقع على طرق المواصلات بين الشرق والغرب، اذ يمر طريق الحرير بها ، ويتجه غرباً الى سوريا، " تجيئك الميرة في السفن الفراتية والقوافل من مصر والشام في البادية، وتجيئك الآلات من الصين في البحر ومن الروم والموصل في دجلة ".</a:t>
            </a:r>
            <a:endParaRPr lang="en-US" sz="1200" dirty="0">
              <a:latin typeface="Calibri"/>
              <a:ea typeface="Calibri"/>
              <a:cs typeface="Arial"/>
            </a:endParaRPr>
          </a:p>
          <a:p>
            <a:pPr lvl="0" algn="just" rtl="1">
              <a:lnSpc>
                <a:spcPct val="115000"/>
              </a:lnSpc>
              <a:spcBef>
                <a:spcPts val="0"/>
              </a:spcBef>
              <a:spcAft>
                <a:spcPts val="1000"/>
              </a:spcAft>
              <a:buFont typeface="+mj-lt"/>
              <a:buAutoNum type="arabicPeriod"/>
              <a:tabLst>
                <a:tab pos="2212975" algn="l"/>
              </a:tabLst>
            </a:pPr>
            <a:r>
              <a:rPr lang="ar-SA" sz="1800" dirty="0">
                <a:latin typeface="Calibri"/>
                <a:ea typeface="Calibri"/>
                <a:cs typeface="Simplified Arabic"/>
              </a:rPr>
              <a:t> تقع بين نهري دجلة والفرات، وتمتاز بموقع استراتيجي " وانت بين انهار لا يصل اليك عدو الا على جسر او قنطرة، فاذا قطعت الجسر، والقناطر لم يصل اليك عدوك ".</a:t>
            </a:r>
            <a:endParaRPr lang="en-US" sz="1200" dirty="0">
              <a:latin typeface="Calibri"/>
              <a:ea typeface="Calibri"/>
              <a:cs typeface="Arial"/>
            </a:endParaRPr>
          </a:p>
          <a:p>
            <a:pPr lvl="0" algn="just" rtl="1">
              <a:lnSpc>
                <a:spcPct val="115000"/>
              </a:lnSpc>
              <a:spcBef>
                <a:spcPts val="0"/>
              </a:spcBef>
              <a:spcAft>
                <a:spcPts val="1000"/>
              </a:spcAft>
              <a:buFont typeface="+mj-lt"/>
              <a:buAutoNum type="arabicPeriod"/>
              <a:tabLst>
                <a:tab pos="2212975" algn="l"/>
              </a:tabLst>
            </a:pPr>
            <a:r>
              <a:rPr lang="ar-SA" sz="1800" dirty="0">
                <a:latin typeface="Calibri"/>
                <a:ea typeface="Calibri"/>
                <a:cs typeface="Simplified Arabic"/>
              </a:rPr>
              <a:t> حسن مناخها وطيب جوها مقارنة مع الكوفة والانبار.</a:t>
            </a:r>
            <a:endParaRPr lang="en-US" sz="1200" dirty="0">
              <a:latin typeface="Calibri"/>
              <a:ea typeface="Calibri"/>
              <a:cs typeface="Arial"/>
            </a:endParaRPr>
          </a:p>
          <a:p>
            <a:pPr marL="0" marR="0" algn="just" rtl="1">
              <a:lnSpc>
                <a:spcPct val="115000"/>
              </a:lnSpc>
              <a:spcBef>
                <a:spcPts val="0"/>
              </a:spcBef>
              <a:spcAft>
                <a:spcPts val="1000"/>
              </a:spcAft>
              <a:tabLst>
                <a:tab pos="2212975" algn="l"/>
              </a:tabLst>
            </a:pPr>
            <a:r>
              <a:rPr lang="ar-SA" sz="1800" dirty="0">
                <a:latin typeface="Calibri"/>
                <a:ea typeface="Calibri"/>
                <a:cs typeface="Simplified Arabic"/>
              </a:rPr>
              <a:t>    وقد خطط المنصور مدينة بغداد على شكل دائري، حيث يبعد المركز بأبعاد متساوية عن جميع نقاط السور، واستغرق بناء المدينة اربعة اعوام (145 – 149 ه) وقد احضر لها المنصور المهندسين واهل المعرفة بالبناء والمساحة والفعلة والصناع من الشام والموصل والبصرة والكوفة، واراد المنصور ان يشاهد تخطيط المدينة فخططت، ووضعت عليها كرات القطن المغمورة بالنفط، واشعلت فيها النار فتبين له تخطيطها.</a:t>
            </a:r>
            <a:endParaRPr lang="en-US" sz="1200" dirty="0">
              <a:latin typeface="Calibri"/>
              <a:ea typeface="Calibri"/>
              <a:cs typeface="Arial"/>
            </a:endParaRPr>
          </a:p>
          <a:p>
            <a:endParaRPr lang="en-US" dirty="0"/>
          </a:p>
        </p:txBody>
      </p:sp>
    </p:spTree>
    <p:extLst>
      <p:ext uri="{BB962C8B-B14F-4D97-AF65-F5344CB8AC3E}">
        <p14:creationId xmlns:p14="http://schemas.microsoft.com/office/powerpoint/2010/main" val="16959237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304800"/>
            <a:ext cx="8229600" cy="6172200"/>
          </a:xfrm>
        </p:spPr>
        <p:txBody>
          <a:bodyPr>
            <a:normAutofit fontScale="85000" lnSpcReduction="20000"/>
          </a:bodyPr>
          <a:lstStyle/>
          <a:p>
            <a:pPr marL="0" marR="0" algn="r" rtl="1">
              <a:lnSpc>
                <a:spcPct val="115000"/>
              </a:lnSpc>
              <a:spcBef>
                <a:spcPts val="0"/>
              </a:spcBef>
              <a:spcAft>
                <a:spcPts val="1000"/>
              </a:spcAft>
              <a:tabLst>
                <a:tab pos="2212975" algn="l"/>
              </a:tabLst>
            </a:pPr>
            <a:r>
              <a:rPr lang="ar-SA" sz="1800" dirty="0">
                <a:latin typeface="Calibri"/>
                <a:ea typeface="Calibri"/>
                <a:cs typeface="Simplified Arabic"/>
              </a:rPr>
              <a:t>واذا لاحظنا تخطيط المدينة نشاهد ما يلي :</a:t>
            </a:r>
            <a:endParaRPr lang="en-US" sz="1200" dirty="0">
              <a:latin typeface="Calibri"/>
              <a:ea typeface="Calibri"/>
              <a:cs typeface="Arial"/>
            </a:endParaRPr>
          </a:p>
          <a:p>
            <a:pPr lvl="0" algn="just" rtl="1">
              <a:lnSpc>
                <a:spcPct val="115000"/>
              </a:lnSpc>
              <a:spcBef>
                <a:spcPts val="0"/>
              </a:spcBef>
              <a:spcAft>
                <a:spcPts val="1000"/>
              </a:spcAft>
              <a:buFont typeface="+mj-lt"/>
              <a:buAutoNum type="arabicPeriod"/>
              <a:tabLst>
                <a:tab pos="2212975" algn="l"/>
              </a:tabLst>
            </a:pPr>
            <a:r>
              <a:rPr lang="ar-SA" sz="1800" dirty="0">
                <a:latin typeface="Calibri"/>
                <a:ea typeface="Calibri"/>
                <a:cs typeface="Simplified Arabic"/>
              </a:rPr>
              <a:t> خندقاً خارجياً يجري فيه الماء عرضه سته امتار.</a:t>
            </a:r>
            <a:endParaRPr lang="en-US" sz="1200" dirty="0">
              <a:latin typeface="Calibri"/>
              <a:ea typeface="Calibri"/>
              <a:cs typeface="Arial"/>
            </a:endParaRPr>
          </a:p>
          <a:p>
            <a:pPr lvl="0" algn="just" rtl="1">
              <a:lnSpc>
                <a:spcPct val="115000"/>
              </a:lnSpc>
              <a:spcBef>
                <a:spcPts val="0"/>
              </a:spcBef>
              <a:spcAft>
                <a:spcPts val="1000"/>
              </a:spcAft>
              <a:buFont typeface="+mj-lt"/>
              <a:buAutoNum type="arabicPeriod"/>
              <a:tabLst>
                <a:tab pos="2212975" algn="l"/>
              </a:tabLst>
            </a:pPr>
            <a:r>
              <a:rPr lang="ar-SA" sz="1800" dirty="0">
                <a:latin typeface="Calibri"/>
                <a:ea typeface="Calibri"/>
                <a:cs typeface="Simplified Arabic"/>
              </a:rPr>
              <a:t> سوراً خارجياً من الطوب.</a:t>
            </a:r>
            <a:endParaRPr lang="en-US" sz="1200" dirty="0">
              <a:latin typeface="Calibri"/>
              <a:ea typeface="Calibri"/>
              <a:cs typeface="Arial"/>
            </a:endParaRPr>
          </a:p>
          <a:p>
            <a:pPr lvl="0" algn="just" rtl="1">
              <a:lnSpc>
                <a:spcPct val="115000"/>
              </a:lnSpc>
              <a:spcBef>
                <a:spcPts val="0"/>
              </a:spcBef>
              <a:spcAft>
                <a:spcPts val="1000"/>
              </a:spcAft>
              <a:buFont typeface="+mj-lt"/>
              <a:buAutoNum type="arabicPeriod"/>
              <a:tabLst>
                <a:tab pos="2212975" algn="l"/>
              </a:tabLst>
            </a:pPr>
            <a:r>
              <a:rPr lang="ar-SA" sz="1800" dirty="0">
                <a:latin typeface="Calibri"/>
                <a:ea typeface="Calibri"/>
                <a:cs typeface="Simplified Arabic"/>
              </a:rPr>
              <a:t> فراغاً كبيراً عرضه 31 متر للزراعة ، ويعرف بالفصيل الاول.</a:t>
            </a:r>
            <a:endParaRPr lang="en-US" sz="1200" dirty="0">
              <a:latin typeface="Calibri"/>
              <a:ea typeface="Calibri"/>
              <a:cs typeface="Arial"/>
            </a:endParaRPr>
          </a:p>
          <a:p>
            <a:pPr lvl="0" algn="just" rtl="1">
              <a:lnSpc>
                <a:spcPct val="115000"/>
              </a:lnSpc>
              <a:spcBef>
                <a:spcPts val="0"/>
              </a:spcBef>
              <a:spcAft>
                <a:spcPts val="1000"/>
              </a:spcAft>
              <a:buFont typeface="+mj-lt"/>
              <a:buAutoNum type="arabicPeriod"/>
              <a:tabLst>
                <a:tab pos="2212975" algn="l"/>
              </a:tabLst>
            </a:pPr>
            <a:r>
              <a:rPr lang="ar-SA" sz="1800" dirty="0">
                <a:latin typeface="Calibri"/>
                <a:ea typeface="Calibri"/>
                <a:cs typeface="Simplified Arabic"/>
              </a:rPr>
              <a:t> سوراً آخر داخلياً اقوى وامتن من السور الاول بالسمك والارتفاع والابراج ارتفاعه 90 قدم ، وعرضه قاعدته 105 قدم ، اما عرض القمة فيبلغ 37 قدم.</a:t>
            </a:r>
            <a:endParaRPr lang="en-US" sz="1200" dirty="0">
              <a:latin typeface="Calibri"/>
              <a:ea typeface="Calibri"/>
              <a:cs typeface="Arial"/>
            </a:endParaRPr>
          </a:p>
          <a:p>
            <a:pPr lvl="0" algn="just" rtl="1">
              <a:lnSpc>
                <a:spcPct val="115000"/>
              </a:lnSpc>
              <a:spcBef>
                <a:spcPts val="0"/>
              </a:spcBef>
              <a:spcAft>
                <a:spcPts val="1000"/>
              </a:spcAft>
              <a:buFont typeface="+mj-lt"/>
              <a:buAutoNum type="arabicPeriod"/>
              <a:tabLst>
                <a:tab pos="2212975" algn="l"/>
              </a:tabLst>
            </a:pPr>
            <a:r>
              <a:rPr lang="ar-SA" sz="1800" dirty="0">
                <a:latin typeface="Calibri"/>
                <a:ea typeface="Calibri"/>
                <a:cs typeface="Simplified Arabic"/>
              </a:rPr>
              <a:t> فراغ ثان فيه سجن ومساكن الحاشية والقواد ( يعرف بالفصيل الثاني)</a:t>
            </a:r>
            <a:endParaRPr lang="en-US" sz="1200" dirty="0">
              <a:latin typeface="Calibri"/>
              <a:ea typeface="Calibri"/>
              <a:cs typeface="Arial"/>
            </a:endParaRPr>
          </a:p>
          <a:p>
            <a:pPr lvl="0" algn="just" rtl="1">
              <a:lnSpc>
                <a:spcPct val="115000"/>
              </a:lnSpc>
              <a:spcBef>
                <a:spcPts val="0"/>
              </a:spcBef>
              <a:spcAft>
                <a:spcPts val="1000"/>
              </a:spcAft>
              <a:buFont typeface="+mj-lt"/>
              <a:buAutoNum type="arabicPeriod"/>
              <a:tabLst>
                <a:tab pos="2212975" algn="l"/>
              </a:tabLst>
            </a:pPr>
            <a:r>
              <a:rPr lang="ar-SA" sz="1800" dirty="0">
                <a:latin typeface="Calibri"/>
                <a:ea typeface="Calibri"/>
                <a:cs typeface="Simplified Arabic"/>
              </a:rPr>
              <a:t> سوراً ثالثاً يحيط بالميدان.</a:t>
            </a:r>
            <a:endParaRPr lang="en-US" sz="1200" dirty="0">
              <a:latin typeface="Calibri"/>
              <a:ea typeface="Calibri"/>
              <a:cs typeface="Arial"/>
            </a:endParaRPr>
          </a:p>
          <a:p>
            <a:pPr lvl="0" algn="r" rtl="1">
              <a:lnSpc>
                <a:spcPct val="115000"/>
              </a:lnSpc>
              <a:spcBef>
                <a:spcPts val="0"/>
              </a:spcBef>
              <a:spcAft>
                <a:spcPts val="1000"/>
              </a:spcAft>
              <a:buFont typeface="+mj-lt"/>
              <a:buAutoNum type="arabicPeriod"/>
              <a:tabLst>
                <a:tab pos="2212975" algn="l"/>
              </a:tabLst>
            </a:pPr>
            <a:r>
              <a:rPr lang="ar-SA" sz="1800" dirty="0">
                <a:latin typeface="Calibri"/>
                <a:ea typeface="Calibri"/>
                <a:cs typeface="Simplified Arabic"/>
              </a:rPr>
              <a:t> الميدان.</a:t>
            </a:r>
            <a:endParaRPr lang="en-US" sz="1200" dirty="0">
              <a:latin typeface="Calibri"/>
              <a:ea typeface="Calibri"/>
              <a:cs typeface="Arial"/>
            </a:endParaRPr>
          </a:p>
          <a:p>
            <a:pPr marL="0" marR="0" algn="just" rtl="1">
              <a:lnSpc>
                <a:spcPct val="115000"/>
              </a:lnSpc>
              <a:spcBef>
                <a:spcPts val="0"/>
              </a:spcBef>
              <a:spcAft>
                <a:spcPts val="1000"/>
              </a:spcAft>
              <a:tabLst>
                <a:tab pos="2212975" algn="l"/>
              </a:tabLst>
            </a:pPr>
            <a:r>
              <a:rPr lang="ar-SA" sz="1800" dirty="0">
                <a:latin typeface="Calibri"/>
                <a:ea typeface="Calibri"/>
                <a:cs typeface="Simplified Arabic"/>
              </a:rPr>
              <a:t>     وفي الميدان بنى المنصور قصره المسمى بقصر الذهب ، وبنى فوقه القبة الخضراء، وبجوار القصر بنى الخليفة المسجد الجامع واقام على جانبي الميدان قصور الامراء ودواوين الحكومة المختلفة مثل بيت المال، ديوان الرسائل، ديوان الخراج ، ديوان الجند، خزائن السلاح.</a:t>
            </a:r>
            <a:endParaRPr lang="en-US" sz="1200" dirty="0">
              <a:latin typeface="Calibri"/>
              <a:ea typeface="Calibri"/>
              <a:cs typeface="Arial"/>
            </a:endParaRPr>
          </a:p>
          <a:p>
            <a:pPr marL="0" marR="0" algn="just" rtl="1">
              <a:lnSpc>
                <a:spcPct val="115000"/>
              </a:lnSpc>
              <a:spcBef>
                <a:spcPts val="0"/>
              </a:spcBef>
              <a:spcAft>
                <a:spcPts val="1000"/>
              </a:spcAft>
              <a:tabLst>
                <a:tab pos="2212975" algn="l"/>
              </a:tabLst>
            </a:pPr>
            <a:r>
              <a:rPr lang="ar-SA" sz="1800" dirty="0">
                <a:latin typeface="Calibri"/>
                <a:ea typeface="Calibri"/>
                <a:cs typeface="Simplified Arabic"/>
              </a:rPr>
              <a:t>    وكان في كل سور من اسوار المدينة الثلاثة اربعة ابواب حديدية مزدوجة، كل باب عبارة عن بابين باب خارجي وباب داخلي ، وبينهما دهليز ورحبة ، والابواب الخارجية مزورة عن الابواب الداخلية، وعدد هذه الابواب هي:</a:t>
            </a:r>
            <a:endParaRPr lang="en-US" sz="1200" dirty="0">
              <a:latin typeface="Calibri"/>
              <a:ea typeface="Calibri"/>
              <a:cs typeface="Arial"/>
            </a:endParaRPr>
          </a:p>
          <a:p>
            <a:pPr lvl="0" algn="just" rtl="1">
              <a:lnSpc>
                <a:spcPct val="115000"/>
              </a:lnSpc>
              <a:spcBef>
                <a:spcPts val="0"/>
              </a:spcBef>
              <a:spcAft>
                <a:spcPts val="1000"/>
              </a:spcAft>
              <a:buFont typeface="+mj-lt"/>
              <a:buAutoNum type="arabicPeriod"/>
              <a:tabLst>
                <a:tab pos="2212975" algn="l"/>
              </a:tabLst>
            </a:pPr>
            <a:r>
              <a:rPr lang="ar-SA" sz="1800" dirty="0">
                <a:latin typeface="Calibri"/>
                <a:ea typeface="Calibri"/>
                <a:cs typeface="Simplified Arabic"/>
              </a:rPr>
              <a:t> باب الشام يقع في الشمال الغربي.</a:t>
            </a:r>
            <a:endParaRPr lang="en-US" sz="1200" dirty="0">
              <a:latin typeface="Calibri"/>
              <a:ea typeface="Calibri"/>
              <a:cs typeface="Arial"/>
            </a:endParaRPr>
          </a:p>
          <a:p>
            <a:pPr lvl="0" algn="just" rtl="1">
              <a:lnSpc>
                <a:spcPct val="115000"/>
              </a:lnSpc>
              <a:spcBef>
                <a:spcPts val="0"/>
              </a:spcBef>
              <a:spcAft>
                <a:spcPts val="1000"/>
              </a:spcAft>
              <a:buFont typeface="+mj-lt"/>
              <a:buAutoNum type="arabicPeriod"/>
              <a:tabLst>
                <a:tab pos="2212975" algn="l"/>
              </a:tabLst>
            </a:pPr>
            <a:r>
              <a:rPr lang="ar-SA" sz="1800" dirty="0">
                <a:latin typeface="Calibri"/>
                <a:ea typeface="Calibri"/>
                <a:cs typeface="Simplified Arabic"/>
              </a:rPr>
              <a:t> باب البصرة يقع في الجنوب الشرقي.</a:t>
            </a:r>
            <a:endParaRPr lang="en-US" sz="1200" dirty="0">
              <a:latin typeface="Calibri"/>
              <a:ea typeface="Calibri"/>
              <a:cs typeface="Arial"/>
            </a:endParaRPr>
          </a:p>
          <a:p>
            <a:pPr lvl="0" algn="just" rtl="1">
              <a:lnSpc>
                <a:spcPct val="115000"/>
              </a:lnSpc>
              <a:spcBef>
                <a:spcPts val="0"/>
              </a:spcBef>
              <a:spcAft>
                <a:spcPts val="1000"/>
              </a:spcAft>
              <a:buFont typeface="+mj-lt"/>
              <a:buAutoNum type="arabicPeriod"/>
              <a:tabLst>
                <a:tab pos="2212975" algn="l"/>
              </a:tabLst>
            </a:pPr>
            <a:r>
              <a:rPr lang="ar-SA" sz="1800" dirty="0">
                <a:latin typeface="Calibri"/>
                <a:ea typeface="Calibri"/>
                <a:cs typeface="Simplified Arabic"/>
              </a:rPr>
              <a:t> باب خراسان يقع في الشمال الشرقي.</a:t>
            </a:r>
            <a:endParaRPr lang="en-US" sz="1200" dirty="0">
              <a:latin typeface="Calibri"/>
              <a:ea typeface="Calibri"/>
              <a:cs typeface="Arial"/>
            </a:endParaRPr>
          </a:p>
          <a:p>
            <a:pPr lvl="0" algn="just" rtl="1">
              <a:lnSpc>
                <a:spcPct val="115000"/>
              </a:lnSpc>
              <a:spcBef>
                <a:spcPts val="0"/>
              </a:spcBef>
              <a:spcAft>
                <a:spcPts val="1000"/>
              </a:spcAft>
              <a:buFont typeface="+mj-lt"/>
              <a:buAutoNum type="arabicPeriod"/>
              <a:tabLst>
                <a:tab pos="2212975" algn="l"/>
              </a:tabLst>
            </a:pPr>
            <a:r>
              <a:rPr lang="ar-SA" sz="1800" dirty="0">
                <a:latin typeface="Calibri"/>
                <a:ea typeface="Calibri"/>
                <a:cs typeface="Simplified Arabic"/>
              </a:rPr>
              <a:t> باب الكوفة يقع في الجنوب الغربي.</a:t>
            </a:r>
            <a:endParaRPr lang="en-US" sz="1200" dirty="0">
              <a:latin typeface="Calibri"/>
              <a:ea typeface="Calibri"/>
              <a:cs typeface="Arial"/>
            </a:endParaRPr>
          </a:p>
          <a:p>
            <a:endParaRPr lang="en-US" dirty="0"/>
          </a:p>
        </p:txBody>
      </p:sp>
    </p:spTree>
    <p:extLst>
      <p:ext uri="{BB962C8B-B14F-4D97-AF65-F5344CB8AC3E}">
        <p14:creationId xmlns:p14="http://schemas.microsoft.com/office/powerpoint/2010/main" val="17431701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381000"/>
            <a:ext cx="8153400" cy="6324600"/>
          </a:xfrm>
        </p:spPr>
        <p:txBody>
          <a:bodyPr>
            <a:normAutofit fontScale="77500" lnSpcReduction="20000"/>
          </a:bodyPr>
          <a:lstStyle/>
          <a:p>
            <a:pPr marL="0" marR="0" algn="just" rtl="1">
              <a:lnSpc>
                <a:spcPct val="115000"/>
              </a:lnSpc>
              <a:spcBef>
                <a:spcPts val="0"/>
              </a:spcBef>
              <a:spcAft>
                <a:spcPts val="1000"/>
              </a:spcAft>
              <a:tabLst>
                <a:tab pos="2212975" algn="l"/>
              </a:tabLst>
            </a:pPr>
            <a:r>
              <a:rPr lang="ar-SA" sz="1800" dirty="0">
                <a:latin typeface="Calibri"/>
                <a:ea typeface="Calibri"/>
                <a:cs typeface="Simplified Arabic"/>
              </a:rPr>
              <a:t>مسجداً جامعاً وقسم السوق  في الكرخ حسب المهن والصناعات " فكل اهل تجارة منفردون بتجارتهم، وكل اهل مهنة معتزلون عن طبقتهم ".</a:t>
            </a:r>
            <a:endParaRPr lang="en-US" sz="1200" dirty="0">
              <a:latin typeface="Calibri"/>
              <a:ea typeface="Calibri"/>
              <a:cs typeface="Arial"/>
            </a:endParaRPr>
          </a:p>
          <a:p>
            <a:pPr marL="0" marR="0" algn="just" rtl="1">
              <a:lnSpc>
                <a:spcPct val="115000"/>
              </a:lnSpc>
              <a:spcBef>
                <a:spcPts val="0"/>
              </a:spcBef>
              <a:spcAft>
                <a:spcPts val="1000"/>
              </a:spcAft>
              <a:tabLst>
                <a:tab pos="2212975" algn="l"/>
              </a:tabLst>
            </a:pPr>
            <a:r>
              <a:rPr lang="ar-SA" sz="1800" dirty="0">
                <a:latin typeface="Calibri"/>
                <a:ea typeface="Calibri"/>
                <a:cs typeface="Simplified Arabic"/>
              </a:rPr>
              <a:t>    ثم اخذ ابو جعفر المنصور معسكراً للجيش العباسي في رصافة بغداد لتكون مقراً لابنه المهدي، وربطها ببغداد، عبر ثلاثة جسور عقدت على نهر دجلة ، وخصوصاً بعدما شغب الجند على الخليفة في بغداد .</a:t>
            </a:r>
            <a:endParaRPr lang="en-US" sz="1200" dirty="0">
              <a:latin typeface="Calibri"/>
              <a:ea typeface="Calibri"/>
              <a:cs typeface="Arial"/>
            </a:endParaRPr>
          </a:p>
          <a:p>
            <a:pPr marL="0" marR="0" algn="just" rtl="1">
              <a:lnSpc>
                <a:spcPct val="115000"/>
              </a:lnSpc>
              <a:spcBef>
                <a:spcPts val="0"/>
              </a:spcBef>
              <a:spcAft>
                <a:spcPts val="1000"/>
              </a:spcAft>
              <a:tabLst>
                <a:tab pos="2212975" algn="l"/>
              </a:tabLst>
            </a:pPr>
            <a:r>
              <a:rPr lang="ar-SA" sz="1800" dirty="0">
                <a:latin typeface="Calibri"/>
                <a:ea typeface="Calibri"/>
                <a:cs typeface="Simplified Arabic"/>
              </a:rPr>
              <a:t>بناء سامراء : </a:t>
            </a:r>
            <a:endParaRPr lang="en-US" sz="1200" dirty="0">
              <a:latin typeface="Calibri"/>
              <a:ea typeface="Calibri"/>
              <a:cs typeface="Arial"/>
            </a:endParaRPr>
          </a:p>
          <a:p>
            <a:pPr marL="0" marR="0" algn="just" rtl="1">
              <a:lnSpc>
                <a:spcPct val="115000"/>
              </a:lnSpc>
              <a:spcBef>
                <a:spcPts val="0"/>
              </a:spcBef>
              <a:spcAft>
                <a:spcPts val="1000"/>
              </a:spcAft>
              <a:tabLst>
                <a:tab pos="2212975" algn="l"/>
              </a:tabLst>
            </a:pPr>
            <a:r>
              <a:rPr lang="ar-SA" sz="1800" dirty="0">
                <a:latin typeface="Calibri"/>
                <a:ea typeface="Calibri"/>
                <a:cs typeface="Simplified Arabic"/>
              </a:rPr>
              <a:t>    لقد تم استخدام الجند التركي ، منذ بداية الدولة العباسية، ولكن بمجيء المعتصم ازداد استخدامهم بالجيش، ويبدو ان المعتصم 218 – 227 ه / 833 – 841 م قد خاف من الابناء (ابناء اهل خراسان ، ويسمون ايضاً ابناء اهل الدعوة، ويسمون ايضاً بأنصار الدولة او الشيعة العباسية ). الذين قدر عددهم بـ 50000 مقاتل ما بين فارس ورجل، وهؤلاء قد لعبوا دوراً في النزاع بين الامين والمأمون، ونتيجة لمجيء هؤلاء الترك وتسجيلهم في الديوان، حدث التصادم والصراع بين هاتين الكتلتين.</a:t>
            </a:r>
            <a:endParaRPr lang="en-US" sz="1200" dirty="0">
              <a:latin typeface="Calibri"/>
              <a:ea typeface="Calibri"/>
              <a:cs typeface="Arial"/>
            </a:endParaRPr>
          </a:p>
          <a:p>
            <a:pPr marL="0" marR="0" algn="just" rtl="1">
              <a:lnSpc>
                <a:spcPct val="115000"/>
              </a:lnSpc>
              <a:spcBef>
                <a:spcPts val="0"/>
              </a:spcBef>
              <a:spcAft>
                <a:spcPts val="1000"/>
              </a:spcAft>
              <a:tabLst>
                <a:tab pos="2212975" algn="l"/>
              </a:tabLst>
            </a:pPr>
            <a:r>
              <a:rPr lang="ar-SA" sz="1800" dirty="0">
                <a:latin typeface="Calibri"/>
                <a:ea typeface="Calibri"/>
                <a:cs typeface="Simplified Arabic"/>
              </a:rPr>
              <a:t>    وقد عبر المعتصم عن مخاوفه من هذا التصادم فأشار ابن الاثير الى هذا فقال: " وفي هذه السنة 220 ه/ 835 م خرج المعتصم الى سامراء لبنائها، وكان سبب ذلك انه قال : اني اتخوف هؤلاء الحربية، ان يصيحوا صيحة فيقتلوا غلماني، فأريد ان اكون فوقهم، فان رابني منهم شيء اتيتهم في البر والماء حتى آتي عليهم ".</a:t>
            </a:r>
            <a:endParaRPr lang="en-US" sz="1200" dirty="0">
              <a:latin typeface="Calibri"/>
              <a:ea typeface="Calibri"/>
              <a:cs typeface="Arial"/>
            </a:endParaRPr>
          </a:p>
          <a:p>
            <a:pPr marL="0" marR="0" algn="just" rtl="1">
              <a:lnSpc>
                <a:spcPct val="115000"/>
              </a:lnSpc>
              <a:spcBef>
                <a:spcPts val="0"/>
              </a:spcBef>
              <a:spcAft>
                <a:spcPts val="1000"/>
              </a:spcAft>
              <a:tabLst>
                <a:tab pos="2212975" algn="l"/>
              </a:tabLst>
            </a:pPr>
            <a:r>
              <a:rPr lang="ar-SA" sz="1800" dirty="0">
                <a:latin typeface="Calibri"/>
                <a:ea typeface="Calibri"/>
                <a:cs typeface="Simplified Arabic"/>
              </a:rPr>
              <a:t>    وقيل كان سبب ذلك ان المعتصم، كان قد اكثر من الغلمان الاتراك، فكانوا لا يزالون يرون الواحد بعد الواحد قتيلاً، وذلك انهم كانوا جفاة يركبون الدواب فيركضونها الى الشوارع، فيصدمون الرجل والمرأة والصبي، فيأخذهم الابناء عن دوابهم، ويضربونهم وربما هلك احدهم فتأذي بهم الناس ، ثم ان المعتصم ركب يوم عيد " فقام اليه شيخ ، وقال له : يا ابا اسحاق ، فاراد الجند ضربه فمنعهم وقال : يا شيخ مالك </a:t>
            </a:r>
            <a:r>
              <a:rPr lang="ar-SA" sz="1800" dirty="0" err="1">
                <a:latin typeface="Calibri"/>
                <a:ea typeface="Calibri"/>
                <a:cs typeface="Simplified Arabic"/>
              </a:rPr>
              <a:t>مالك</a:t>
            </a:r>
            <a:r>
              <a:rPr lang="ar-SA" sz="1800" dirty="0">
                <a:latin typeface="Calibri"/>
                <a:ea typeface="Calibri"/>
                <a:cs typeface="Simplified Arabic"/>
              </a:rPr>
              <a:t> ؟ قال : لا جزاك الله عن الجوار خيراً، جاورتنا وجئت بهؤلاء العلوج من غلمانك الاتراك فأسكنتهم بيننا، فأيتمت </a:t>
            </a:r>
            <a:r>
              <a:rPr lang="ar-SA" sz="1800" dirty="0" err="1">
                <a:latin typeface="Calibri"/>
                <a:ea typeface="Calibri"/>
                <a:cs typeface="Simplified Arabic"/>
              </a:rPr>
              <a:t>صبياننا</a:t>
            </a:r>
            <a:r>
              <a:rPr lang="ar-SA" sz="1800" dirty="0">
                <a:latin typeface="Calibri"/>
                <a:ea typeface="Calibri"/>
                <a:cs typeface="Simplified Arabic"/>
              </a:rPr>
              <a:t>، وارملت بهم نسواننا، وقتلت رجالنا، والمعتصم يسمع ذلك، فدخل منزله ، ولم ير راكباً الى مثل ذلك اليوم ".</a:t>
            </a:r>
            <a:endParaRPr lang="en-US" sz="1200" dirty="0">
              <a:latin typeface="Calibri"/>
              <a:ea typeface="Calibri"/>
              <a:cs typeface="Arial"/>
            </a:endParaRPr>
          </a:p>
          <a:p>
            <a:pPr marL="0" marR="0" algn="just" rtl="1">
              <a:lnSpc>
                <a:spcPct val="115000"/>
              </a:lnSpc>
              <a:spcBef>
                <a:spcPts val="0"/>
              </a:spcBef>
              <a:spcAft>
                <a:spcPts val="1000"/>
              </a:spcAft>
              <a:tabLst>
                <a:tab pos="2212975" algn="l"/>
              </a:tabLst>
            </a:pPr>
            <a:r>
              <a:rPr lang="ar-SA" sz="1800" dirty="0">
                <a:latin typeface="Calibri"/>
                <a:ea typeface="Calibri"/>
                <a:cs typeface="Simplified Arabic"/>
              </a:rPr>
              <a:t>    ويقول ياقوت الحموي: ان اهل بغداد قد حذروا المعتصم من مغبة بقائه في بغداد وقالوا له : " اما ان تخرج من بغداد ، فان الناس قد تأذوا بعسكرك، او نحاربك "</a:t>
            </a:r>
            <a:endParaRPr lang="en-US" sz="1200" dirty="0">
              <a:latin typeface="Calibri"/>
              <a:ea typeface="Calibri"/>
              <a:cs typeface="Arial"/>
            </a:endParaRPr>
          </a:p>
          <a:p>
            <a:pPr marL="0" marR="0" algn="just" rtl="1">
              <a:lnSpc>
                <a:spcPct val="115000"/>
              </a:lnSpc>
              <a:spcBef>
                <a:spcPts val="0"/>
              </a:spcBef>
              <a:spcAft>
                <a:spcPts val="1000"/>
              </a:spcAft>
              <a:tabLst>
                <a:tab pos="2212975" algn="l"/>
              </a:tabLst>
            </a:pPr>
            <a:r>
              <a:rPr lang="ar-SA" sz="1800" dirty="0">
                <a:latin typeface="Calibri"/>
                <a:ea typeface="Calibri"/>
                <a:cs typeface="Simplified Arabic"/>
              </a:rPr>
              <a:t>   وتبعد سامراء عن بغداد بأكثر من 100 كم الى الشمال منها، وبنى فيها المعتصم القصور والمنازل، ومن آثارها الشاخصة اليوم مئذنة جامعها الكبير التي تعرف اليوم بالملوية، وكذلك جدران المسجد الجامع .</a:t>
            </a:r>
            <a:endParaRPr lang="en-US" sz="1200" dirty="0">
              <a:latin typeface="Calibri"/>
              <a:ea typeface="Calibri"/>
              <a:cs typeface="Arial"/>
            </a:endParaRPr>
          </a:p>
          <a:p>
            <a:pPr marL="0" marR="0" algn="r">
              <a:lnSpc>
                <a:spcPct val="115000"/>
              </a:lnSpc>
              <a:spcBef>
                <a:spcPts val="0"/>
              </a:spcBef>
              <a:spcAft>
                <a:spcPts val="1000"/>
              </a:spcAft>
            </a:pPr>
            <a:r>
              <a:rPr lang="ar-SA" sz="1800" dirty="0">
                <a:ea typeface="Calibri"/>
                <a:cs typeface="Simplified Arabic"/>
              </a:rPr>
              <a:t>وقد تم تخطيط مسجدها الجامع والقصر والمعسكر والسوق سنة 221 ه وبقيت عاصمة للعباسيين الى سنة 289 ه ، حيث انتقل منها المعتصم وعاد الى بغداد، وقد سميت المدينة بأسماء عديدة منها العسكر ، او سر من رأى، ولما خربت قيل لها ساء من رأى، والهدف من بنائها هو عسكري بحت.</a:t>
            </a:r>
            <a:r>
              <a:rPr lang="en-US" dirty="0"/>
              <a:t> </a:t>
            </a:r>
            <a:r>
              <a:rPr lang="ar-SA" sz="1800" dirty="0">
                <a:latin typeface="Calibri"/>
                <a:ea typeface="Calibri"/>
                <a:cs typeface="Simplified Arabic"/>
              </a:rPr>
              <a:t> </a:t>
            </a:r>
            <a:endParaRPr lang="en-US" sz="1200" dirty="0">
              <a:latin typeface="Calibri"/>
              <a:ea typeface="Calibri"/>
              <a:cs typeface="Arial"/>
            </a:endParaRPr>
          </a:p>
          <a:p>
            <a:endParaRPr lang="en-US" dirty="0"/>
          </a:p>
        </p:txBody>
      </p:sp>
    </p:spTree>
    <p:extLst>
      <p:ext uri="{BB962C8B-B14F-4D97-AF65-F5344CB8AC3E}">
        <p14:creationId xmlns:p14="http://schemas.microsoft.com/office/powerpoint/2010/main" val="31821197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609600"/>
            <a:ext cx="7924800" cy="5105400"/>
          </a:xfrm>
        </p:spPr>
        <p:txBody>
          <a:bodyPr>
            <a:normAutofit/>
          </a:bodyPr>
          <a:lstStyle/>
          <a:p>
            <a:pPr marL="0" marR="0" algn="just" rtl="1">
              <a:lnSpc>
                <a:spcPct val="115000"/>
              </a:lnSpc>
              <a:spcBef>
                <a:spcPts val="0"/>
              </a:spcBef>
              <a:spcAft>
                <a:spcPts val="1000"/>
              </a:spcAft>
              <a:tabLst>
                <a:tab pos="2212975" algn="l"/>
              </a:tabLst>
            </a:pPr>
            <a:r>
              <a:rPr lang="ar-SA" sz="1800" b="1" dirty="0">
                <a:latin typeface="Calibri"/>
                <a:ea typeface="Calibri"/>
                <a:cs typeface="Simplified Arabic"/>
              </a:rPr>
              <a:t>الحركة العلمية :</a:t>
            </a:r>
            <a:endParaRPr lang="en-US" sz="1200" dirty="0">
              <a:latin typeface="Calibri"/>
              <a:ea typeface="Calibri"/>
              <a:cs typeface="Arial"/>
            </a:endParaRPr>
          </a:p>
          <a:p>
            <a:pPr marL="0" marR="0" algn="just" rtl="1">
              <a:lnSpc>
                <a:spcPct val="115000"/>
              </a:lnSpc>
              <a:spcBef>
                <a:spcPts val="0"/>
              </a:spcBef>
              <a:spcAft>
                <a:spcPts val="1000"/>
              </a:spcAft>
              <a:tabLst>
                <a:tab pos="2212975" algn="l"/>
              </a:tabLst>
            </a:pPr>
            <a:r>
              <a:rPr lang="ar-SA" sz="1800" dirty="0">
                <a:latin typeface="Calibri"/>
                <a:ea typeface="Calibri"/>
                <a:cs typeface="Simplified Arabic"/>
              </a:rPr>
              <a:t>    اهتم الخلفاء العباسيون بالحركة العلمية وشجعوها، وقدموا للعلماء كل التسهيلات التي جعلتهم يتفرغون للعلم، فانتشر العلماء في مساجد بغداد وحوانيتها، يعلمون الناس ويتدارسون بينهم مختلف العلوم الدينية واللغوية والعلمية، ونتيجة لهذا التشجيع فقد ظهر في بغداد خصوصاً والعالم الاسلامي عام نتاج هذا الدعم والرعاية، وظهرت المصنفات في مختلف العلوم الدينية والادبية والعلمية.</a:t>
            </a:r>
            <a:endParaRPr lang="en-US" sz="1200" dirty="0">
              <a:latin typeface="Calibri"/>
              <a:ea typeface="Calibri"/>
              <a:cs typeface="Arial"/>
            </a:endParaRPr>
          </a:p>
          <a:p>
            <a:pPr marL="0" marR="0" algn="just" rtl="1">
              <a:lnSpc>
                <a:spcPct val="115000"/>
              </a:lnSpc>
              <a:spcBef>
                <a:spcPts val="0"/>
              </a:spcBef>
              <a:spcAft>
                <a:spcPts val="1000"/>
              </a:spcAft>
              <a:tabLst>
                <a:tab pos="2212975" algn="l"/>
              </a:tabLst>
            </a:pPr>
            <a:r>
              <a:rPr lang="ar-SA" sz="1800" dirty="0">
                <a:latin typeface="Calibri"/>
                <a:ea typeface="Calibri"/>
                <a:cs typeface="Simplified Arabic"/>
              </a:rPr>
              <a:t>    ولم تكتف الدولة بالدعم المالي والتشجيع، بل انشات مؤسسة خاصة بها عرفت ببيت الحكمة او دار الحكمة غرضها الاساس هو تعريب العلوم الاجنبية وتدقيق تراجم العلماء السابقين ثم عرض نتاجاتها العلمية ووضعها بيد الدولة والناس تلبية لحاجاتهم، ولتوسيع العلم والمعرفة، وقد خصصوا لهذه الدار المجلدين والناسخين وزودوهم بأهم الكتب التي كانت معروفة آنذاك.</a:t>
            </a:r>
            <a:endParaRPr lang="en-US" sz="1200" dirty="0">
              <a:latin typeface="Calibri"/>
              <a:ea typeface="Calibri"/>
              <a:cs typeface="Arial"/>
            </a:endParaRPr>
          </a:p>
          <a:p>
            <a:pPr algn="r"/>
            <a:r>
              <a:rPr lang="ar-SA" sz="1800" dirty="0">
                <a:ea typeface="Calibri"/>
                <a:cs typeface="Simplified Arabic"/>
              </a:rPr>
              <a:t>    وقد اصبحت مدينة بغداد قبلة العلم والعلماء في العصر العباسي فهي المدينة التي انتقل اليها علماء ذلك العصر، واخذوا يدرسون ويدرسون في جوامعها ومساجدها ومؤسساتها العلمية الاخرى، مما اعطى الحركة العلمية روحاً جديدة تارة بتشجيع الخلفاء والامراء وتارة رغبة في نشر العلم وتعلمه، وظلت بغداد تحمل مشعل العلم والحضارة في العالم حتى احتلها المغول عام 656 ه / 1258 م .</a:t>
            </a:r>
            <a:endParaRPr lang="en-US" dirty="0"/>
          </a:p>
        </p:txBody>
      </p:sp>
    </p:spTree>
    <p:extLst>
      <p:ext uri="{BB962C8B-B14F-4D97-AF65-F5344CB8AC3E}">
        <p14:creationId xmlns:p14="http://schemas.microsoft.com/office/powerpoint/2010/main" val="35177151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381000"/>
            <a:ext cx="8153400" cy="5867400"/>
          </a:xfrm>
        </p:spPr>
        <p:txBody>
          <a:bodyPr>
            <a:normAutofit/>
          </a:bodyPr>
          <a:lstStyle/>
          <a:p>
            <a:pPr marL="0" marR="0" algn="r" rtl="1">
              <a:lnSpc>
                <a:spcPct val="115000"/>
              </a:lnSpc>
              <a:spcBef>
                <a:spcPts val="0"/>
              </a:spcBef>
              <a:spcAft>
                <a:spcPts val="1000"/>
              </a:spcAft>
              <a:tabLst>
                <a:tab pos="2212975" algn="l"/>
              </a:tabLst>
            </a:pPr>
            <a:r>
              <a:rPr lang="ar-SA" sz="1800" b="1" dirty="0">
                <a:latin typeface="Calibri"/>
                <a:ea typeface="Calibri"/>
                <a:cs typeface="Simplified Arabic"/>
              </a:rPr>
              <a:t>تنظيم الضرائب : </a:t>
            </a:r>
            <a:endParaRPr lang="en-US" sz="1200" dirty="0">
              <a:latin typeface="Calibri"/>
              <a:ea typeface="Calibri"/>
              <a:cs typeface="Arial"/>
            </a:endParaRPr>
          </a:p>
          <a:p>
            <a:pPr marL="0" marR="0" algn="just" rtl="1">
              <a:lnSpc>
                <a:spcPct val="115000"/>
              </a:lnSpc>
              <a:spcBef>
                <a:spcPts val="0"/>
              </a:spcBef>
              <a:spcAft>
                <a:spcPts val="1000"/>
              </a:spcAft>
              <a:tabLst>
                <a:tab pos="2212975" algn="l"/>
              </a:tabLst>
            </a:pPr>
            <a:r>
              <a:rPr lang="ar-SA" sz="1800" dirty="0">
                <a:latin typeface="Calibri"/>
                <a:ea typeface="Calibri"/>
                <a:cs typeface="Simplified Arabic"/>
              </a:rPr>
              <a:t>    في عهد الخليفة محمد المهدي ( 158 – 169 ه / 774 – 785 م ) تم استبدال نظام جمع الضرائب المعمول به على المساحة ، بنظام مقاسمة الحاصل، وكان النظام القديم يقوم على مسح الارض وتحديد مساحتها، ومن ثم فرض الضريبة على المساحة، وكان قسم من الفلاحين يغادرون القرى الى المدن، بينما تظل الضريبة ثابتة، وهذا يوفر للدولة مورداً ثابتاً، وفي زمن المهدي اوجد نظاماً عرف بنظام المقاسمة ، اي ان الحاصل يجمع ثم تفرض عليه الضريبة اي ان الدولة تأخذ جزءاً من الحاصل .</a:t>
            </a:r>
            <a:endParaRPr lang="en-US" sz="1200" dirty="0">
              <a:latin typeface="Calibri"/>
              <a:ea typeface="Calibri"/>
              <a:cs typeface="Arial"/>
            </a:endParaRPr>
          </a:p>
          <a:p>
            <a:pPr marL="0" marR="0" algn="r" rtl="1">
              <a:lnSpc>
                <a:spcPct val="115000"/>
              </a:lnSpc>
              <a:spcBef>
                <a:spcPts val="0"/>
              </a:spcBef>
              <a:spcAft>
                <a:spcPts val="1000"/>
              </a:spcAft>
              <a:tabLst>
                <a:tab pos="2212975" algn="l"/>
              </a:tabLst>
            </a:pPr>
            <a:r>
              <a:rPr lang="ar-SA" sz="1800" dirty="0">
                <a:latin typeface="Calibri"/>
                <a:ea typeface="Calibri"/>
                <a:cs typeface="Simplified Arabic"/>
              </a:rPr>
              <a:t>    كما ان نسبة المقاسمة قد حددت، وخفف من تعسف </a:t>
            </a:r>
            <a:r>
              <a:rPr lang="ar-SA" sz="1800" dirty="0" err="1">
                <a:latin typeface="Calibri"/>
                <a:ea typeface="Calibri"/>
                <a:cs typeface="Simplified Arabic"/>
              </a:rPr>
              <a:t>الجباة</a:t>
            </a:r>
            <a:r>
              <a:rPr lang="ar-SA" sz="1800" dirty="0">
                <a:latin typeface="Calibri"/>
                <a:ea typeface="Calibri"/>
                <a:cs typeface="Simplified Arabic"/>
              </a:rPr>
              <a:t>، وجعلت نسبة المقاسمة النصف على ما سقي سيحاً والثلث على ما سقي بالدوالي – </a:t>
            </a:r>
            <a:r>
              <a:rPr lang="ar-SA" sz="1800" dirty="0" err="1">
                <a:latin typeface="Calibri"/>
                <a:ea typeface="Calibri"/>
                <a:cs typeface="Simplified Arabic"/>
              </a:rPr>
              <a:t>الكرود</a:t>
            </a:r>
            <a:r>
              <a:rPr lang="ar-SA" sz="1800" dirty="0">
                <a:latin typeface="Calibri"/>
                <a:ea typeface="Calibri"/>
                <a:cs typeface="Simplified Arabic"/>
              </a:rPr>
              <a:t> – والربع على ما سقي بالدواليب كالنواعير مثلاً، اما خراج الكروم والنخل والشجر، فانه بقي على النظام القديم، لكن روعي فيه القرب والبعد عن الاسواق والموانئ ، فضلاً عن جودة الحاصل او رداءته. </a:t>
            </a:r>
            <a:endParaRPr lang="en-US" sz="1200" dirty="0">
              <a:latin typeface="Calibri"/>
              <a:ea typeface="Calibri"/>
              <a:cs typeface="Arial"/>
            </a:endParaRPr>
          </a:p>
          <a:p>
            <a:pPr marL="0" marR="0" algn="just" rtl="1">
              <a:lnSpc>
                <a:spcPct val="115000"/>
              </a:lnSpc>
              <a:spcBef>
                <a:spcPts val="0"/>
              </a:spcBef>
              <a:spcAft>
                <a:spcPts val="1000"/>
              </a:spcAft>
              <a:tabLst>
                <a:tab pos="2212975" algn="l"/>
              </a:tabLst>
            </a:pPr>
            <a:r>
              <a:rPr lang="ar-SA" sz="1800" dirty="0">
                <a:latin typeface="Calibri"/>
                <a:ea typeface="Calibri"/>
                <a:cs typeface="Simplified Arabic"/>
              </a:rPr>
              <a:t>    كما ان الخليفة محمد المهدي حاول التخفيف من مساوئ طرق الجباية ، فأمر جميع العمال بعدم استخدام العنف والتعذيب مع اهل الخراج، ولكن نتيجة لهذه السياسة اضطر المهدي الى رفع نسبة المقاسمة الى 60 % واحدث ضريبة في الاسواق ، فقد أمر بجباية اسواق بغداد ، وجعل عليها الاجرة، وظلت نسبة المقاسمة الـ 60 % معمولاً بها ، حتى جاء الرشيد، فاسقط العشر الذي كان يؤخذ من الناس بعد النصف، </a:t>
            </a:r>
            <a:r>
              <a:rPr lang="ar-SA" sz="1800" dirty="0" err="1">
                <a:latin typeface="Calibri"/>
                <a:ea typeface="Calibri"/>
                <a:cs typeface="Simplified Arabic"/>
              </a:rPr>
              <a:t>فاعيدت</a:t>
            </a:r>
            <a:r>
              <a:rPr lang="ar-SA" sz="1800" dirty="0">
                <a:latin typeface="Calibri"/>
                <a:ea typeface="Calibri"/>
                <a:cs typeface="Simplified Arabic"/>
              </a:rPr>
              <a:t> النسبة الى النصف.</a:t>
            </a:r>
            <a:endParaRPr lang="en-US" sz="1200" dirty="0">
              <a:latin typeface="Calibri"/>
              <a:ea typeface="Calibri"/>
              <a:cs typeface="Arial"/>
            </a:endParaRPr>
          </a:p>
          <a:p>
            <a:endParaRPr lang="en-US" dirty="0"/>
          </a:p>
        </p:txBody>
      </p:sp>
    </p:spTree>
    <p:extLst>
      <p:ext uri="{BB962C8B-B14F-4D97-AF65-F5344CB8AC3E}">
        <p14:creationId xmlns:p14="http://schemas.microsoft.com/office/powerpoint/2010/main" val="1921555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609600"/>
            <a:ext cx="8077200" cy="5105400"/>
          </a:xfrm>
        </p:spPr>
        <p:txBody>
          <a:bodyPr/>
          <a:lstStyle/>
          <a:p>
            <a:pPr marL="0" marR="0" algn="r" rtl="1">
              <a:lnSpc>
                <a:spcPct val="115000"/>
              </a:lnSpc>
              <a:spcBef>
                <a:spcPts val="0"/>
              </a:spcBef>
              <a:spcAft>
                <a:spcPts val="1000"/>
              </a:spcAft>
              <a:tabLst>
                <a:tab pos="2212975" algn="l"/>
              </a:tabLst>
            </a:pPr>
            <a:r>
              <a:rPr lang="ar-SA" sz="1800" b="1" dirty="0">
                <a:latin typeface="Calibri"/>
                <a:ea typeface="Calibri"/>
                <a:cs typeface="Simplified Arabic"/>
              </a:rPr>
              <a:t>الدواوين : </a:t>
            </a:r>
            <a:endParaRPr lang="en-US" sz="1200" dirty="0">
              <a:latin typeface="Calibri"/>
              <a:ea typeface="Calibri"/>
              <a:cs typeface="Arial"/>
            </a:endParaRPr>
          </a:p>
          <a:p>
            <a:pPr marL="0" marR="0" algn="just" rtl="1">
              <a:lnSpc>
                <a:spcPct val="115000"/>
              </a:lnSpc>
              <a:spcBef>
                <a:spcPts val="0"/>
              </a:spcBef>
              <a:spcAft>
                <a:spcPts val="1000"/>
              </a:spcAft>
              <a:tabLst>
                <a:tab pos="2212975" algn="l"/>
              </a:tabLst>
            </a:pPr>
            <a:r>
              <a:rPr lang="ar-SA" sz="1800" dirty="0">
                <a:latin typeface="Calibri"/>
                <a:ea typeface="Calibri"/>
                <a:cs typeface="Simplified Arabic"/>
              </a:rPr>
              <a:t> نتيجة للاستقرار والازدهار الاقتصادي، توسعت الدواوين وكثر عددها، فتطلب هذا من الدولة زيادة الاشراف على هذه الدواوين، فأنشأ المهدي دواوين الازمة، وهي دواوين صغيرة للإشراف على دواوين الدولة، ويشير الى هذا المؤرخ الطبري فيقول : ان اول من عمل الزمام هو عمر بن </a:t>
            </a:r>
            <a:r>
              <a:rPr lang="ar-SA" sz="1800" dirty="0" err="1">
                <a:latin typeface="Calibri"/>
                <a:ea typeface="Calibri"/>
                <a:cs typeface="Simplified Arabic"/>
              </a:rPr>
              <a:t>بزيع</a:t>
            </a:r>
            <a:r>
              <a:rPr lang="ar-SA" sz="1800" dirty="0">
                <a:latin typeface="Calibri"/>
                <a:ea typeface="Calibri"/>
                <a:cs typeface="Simplified Arabic"/>
              </a:rPr>
              <a:t> النعمان، حتى يستطيع ان يسيطر ويشرف على سجل كل ديوان في سنة 162 ه / 778 م.</a:t>
            </a:r>
            <a:endParaRPr lang="en-US" sz="1200" dirty="0">
              <a:latin typeface="Calibri"/>
              <a:ea typeface="Calibri"/>
              <a:cs typeface="Arial"/>
            </a:endParaRPr>
          </a:p>
          <a:p>
            <a:pPr marL="0" marR="0" algn="just" rtl="1">
              <a:lnSpc>
                <a:spcPct val="115000"/>
              </a:lnSpc>
              <a:spcBef>
                <a:spcPts val="0"/>
              </a:spcBef>
              <a:spcAft>
                <a:spcPts val="1000"/>
              </a:spcAft>
              <a:tabLst>
                <a:tab pos="2212975" algn="l"/>
              </a:tabLst>
            </a:pPr>
            <a:r>
              <a:rPr lang="ar-SA" sz="1800" dirty="0">
                <a:latin typeface="Calibri"/>
                <a:ea typeface="Calibri"/>
                <a:cs typeface="Simplified Arabic"/>
              </a:rPr>
              <a:t>    وفي سنة 168 ه / 784 م انشأ المهدي ديوان زمام الازمة للإشراف على دواوين الازمة، وهذه التنظيمات تتماشى مع تطور الدولة العباسية، كما انها تتيح للدولة اشرافاً مركزياً على هذه الدواوين.</a:t>
            </a:r>
            <a:endParaRPr lang="en-US" sz="1200" dirty="0">
              <a:latin typeface="Calibri"/>
              <a:ea typeface="Calibri"/>
              <a:cs typeface="Arial"/>
            </a:endParaRPr>
          </a:p>
          <a:p>
            <a:pPr algn="r"/>
            <a:r>
              <a:rPr lang="ar-SA" sz="1800" dirty="0">
                <a:ea typeface="Calibri"/>
                <a:cs typeface="Simplified Arabic"/>
              </a:rPr>
              <a:t>   ونظم العمل في دوائر الدولة فجعل يوم الخميس من كل اسبوع عطلة للكتاب لقضاء شؤونهم وللراحة، بينما كانت الجمعة عطلة للعبادة والصلاة، واستمر هذا الوضع حتى خلافة المعتصم.</a:t>
            </a:r>
            <a:endParaRPr lang="en-US" dirty="0"/>
          </a:p>
        </p:txBody>
      </p:sp>
    </p:spTree>
    <p:extLst>
      <p:ext uri="{BB962C8B-B14F-4D97-AF65-F5344CB8AC3E}">
        <p14:creationId xmlns:p14="http://schemas.microsoft.com/office/powerpoint/2010/main" val="36897601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304800"/>
            <a:ext cx="8153400" cy="6324600"/>
          </a:xfrm>
        </p:spPr>
        <p:txBody>
          <a:bodyPr>
            <a:normAutofit fontScale="70000" lnSpcReduction="20000"/>
          </a:bodyPr>
          <a:lstStyle/>
          <a:p>
            <a:pPr marL="0" marR="0" algn="r" rtl="1">
              <a:lnSpc>
                <a:spcPct val="115000"/>
              </a:lnSpc>
              <a:spcBef>
                <a:spcPts val="0"/>
              </a:spcBef>
              <a:spcAft>
                <a:spcPts val="1000"/>
              </a:spcAft>
              <a:tabLst>
                <a:tab pos="2212975" algn="l"/>
              </a:tabLst>
            </a:pPr>
            <a:r>
              <a:rPr lang="ar-SA" sz="1800" b="1" dirty="0">
                <a:latin typeface="Calibri"/>
                <a:ea typeface="Calibri"/>
                <a:cs typeface="Simplified Arabic"/>
              </a:rPr>
              <a:t>الخدمات العامة والرعاية الاجتماعية :</a:t>
            </a:r>
            <a:endParaRPr lang="en-US" sz="1200" dirty="0">
              <a:latin typeface="Calibri"/>
              <a:ea typeface="Calibri"/>
              <a:cs typeface="Arial"/>
            </a:endParaRPr>
          </a:p>
          <a:p>
            <a:pPr marL="0" marR="0" algn="just" rtl="1">
              <a:lnSpc>
                <a:spcPct val="115000"/>
              </a:lnSpc>
              <a:spcBef>
                <a:spcPts val="0"/>
              </a:spcBef>
              <a:spcAft>
                <a:spcPts val="1000"/>
              </a:spcAft>
              <a:tabLst>
                <a:tab pos="2212975" algn="l"/>
              </a:tabLst>
            </a:pPr>
            <a:r>
              <a:rPr lang="ar-SA" sz="1800" dirty="0">
                <a:latin typeface="Calibri"/>
                <a:ea typeface="Calibri"/>
                <a:cs typeface="Simplified Arabic"/>
              </a:rPr>
              <a:t>     اهتمت الدولة الاسلامية في العصر العباسي، بتقديم خدمات عامة للناس من اجل رفع مستواهم المعاشي او العلمي او رفع الظلم عنهم ، وتقديم المساعدات المالية لهم .</a:t>
            </a:r>
            <a:endParaRPr lang="en-US" sz="1200" dirty="0">
              <a:latin typeface="Calibri"/>
              <a:ea typeface="Calibri"/>
              <a:cs typeface="Arial"/>
            </a:endParaRPr>
          </a:p>
          <a:p>
            <a:pPr marL="0" marR="0" algn="just" rtl="1">
              <a:lnSpc>
                <a:spcPct val="115000"/>
              </a:lnSpc>
              <a:spcBef>
                <a:spcPts val="0"/>
              </a:spcBef>
              <a:spcAft>
                <a:spcPts val="1000"/>
              </a:spcAft>
              <a:tabLst>
                <a:tab pos="2212975" algn="l"/>
              </a:tabLst>
            </a:pPr>
            <a:r>
              <a:rPr lang="ar-SA" sz="1800" dirty="0">
                <a:latin typeface="Calibri"/>
                <a:ea typeface="Calibri"/>
                <a:cs typeface="Simplified Arabic"/>
              </a:rPr>
              <a:t>    ونستطيع ان نؤكد صدق قولنا من خلال بعض الاشارات القليلة التي اوردتها المصادر العربية ، ففي عهد الخليفة محمد المهدي ( 158 – 169 ه / 774 – 785 م ) اهتم بإقرار العدل بين الرعية، فكان يجلس دوماً لرد المظالم، والنظر في شكايات الناس ولم يكتف المهدي بهذا، بل اتخذ بيتاً له شباك حديد تطرح فيه عرائض الناس وشكاياتهم، فيمكن النظر فيها دون ابطاء او تأخير كما انصف الناس ، حتى من نفسه، فكان يجلس دوماً مع القضاة لغرض رد المظالم واطلق الناس من السجون.</a:t>
            </a:r>
            <a:endParaRPr lang="en-US" sz="1200" dirty="0">
              <a:latin typeface="Calibri"/>
              <a:ea typeface="Calibri"/>
              <a:cs typeface="Arial"/>
            </a:endParaRPr>
          </a:p>
          <a:p>
            <a:pPr marL="0" marR="0" algn="just" rtl="1">
              <a:lnSpc>
                <a:spcPct val="115000"/>
              </a:lnSpc>
              <a:spcBef>
                <a:spcPts val="0"/>
              </a:spcBef>
              <a:spcAft>
                <a:spcPts val="1000"/>
              </a:spcAft>
              <a:tabLst>
                <a:tab pos="2212975" algn="l"/>
              </a:tabLst>
            </a:pPr>
            <a:r>
              <a:rPr lang="ar-SA" sz="1800" dirty="0">
                <a:latin typeface="Calibri"/>
                <a:ea typeface="Calibri"/>
                <a:cs typeface="Simplified Arabic"/>
              </a:rPr>
              <a:t>    كما اهتم المهدي ببناء المدارس والمستشفيات فقد " وضع دور المرضى واجرى على العميان والمجذومين </a:t>
            </a:r>
            <a:r>
              <a:rPr lang="ar-SA" sz="1800" dirty="0" err="1">
                <a:latin typeface="Calibri"/>
                <a:ea typeface="Calibri"/>
                <a:cs typeface="Simplified Arabic"/>
              </a:rPr>
              <a:t>والضعفى</a:t>
            </a:r>
            <a:r>
              <a:rPr lang="ar-SA" sz="1800" dirty="0">
                <a:latin typeface="Calibri"/>
                <a:ea typeface="Calibri"/>
                <a:cs typeface="Simplified Arabic"/>
              </a:rPr>
              <a:t> " فضلاً عن اهتمامه بطريق الحج، وحفر الآبار والمناهل في طريق الحج، لتسهيل حصول الحجاج على الماء اثناء اداء مناسك الحج ، كما بنى المهدي سور الرصافة ومسجدها، وحفر خندقاً لها.</a:t>
            </a:r>
            <a:endParaRPr lang="en-US" sz="1200" dirty="0">
              <a:latin typeface="Calibri"/>
              <a:ea typeface="Calibri"/>
              <a:cs typeface="Arial"/>
            </a:endParaRPr>
          </a:p>
          <a:p>
            <a:pPr marL="0" marR="0" algn="just" rtl="1">
              <a:lnSpc>
                <a:spcPct val="115000"/>
              </a:lnSpc>
              <a:spcBef>
                <a:spcPts val="0"/>
              </a:spcBef>
              <a:spcAft>
                <a:spcPts val="1000"/>
              </a:spcAft>
              <a:tabLst>
                <a:tab pos="2212975" algn="l"/>
              </a:tabLst>
            </a:pPr>
            <a:r>
              <a:rPr lang="ar-SA" sz="1800" dirty="0">
                <a:latin typeface="Calibri"/>
                <a:ea typeface="Calibri"/>
                <a:cs typeface="Simplified Arabic"/>
              </a:rPr>
              <a:t>    وفي عهد الخليفة هارون الرشيد (170-193 ه / 786 – 808 م ) جرى الاهتمام بمشاكل الرعية، واقامة العدل بينهم، فكان الرشيد ينظر في مظالم الناس، واقام الرشيد رجال العدالة في جميع البلدان لكتابة العقود على مقتضى الشرع للحفاظ على اموال الناس وحقوقهم، وجعل لهم دكاكين ومصاطب خاصة في المحلات العمة ليسهل وصول الناس اليهم، كما استحدث في عهد الرشيد منصب قاضي القضاة وطلب منه الرشيد الاسراع في اعداد كتاب الخراج.</a:t>
            </a:r>
            <a:endParaRPr lang="en-US" sz="1200" dirty="0">
              <a:latin typeface="Calibri"/>
              <a:ea typeface="Calibri"/>
              <a:cs typeface="Arial"/>
            </a:endParaRPr>
          </a:p>
          <a:p>
            <a:pPr marL="0" marR="0" algn="just" rtl="1">
              <a:lnSpc>
                <a:spcPct val="115000"/>
              </a:lnSpc>
              <a:spcBef>
                <a:spcPts val="0"/>
              </a:spcBef>
              <a:spcAft>
                <a:spcPts val="1000"/>
              </a:spcAft>
              <a:tabLst>
                <a:tab pos="2212975" algn="l"/>
              </a:tabLst>
            </a:pPr>
            <a:r>
              <a:rPr lang="ar-SA" sz="1800" dirty="0">
                <a:latin typeface="Calibri"/>
                <a:ea typeface="Calibri"/>
                <a:cs typeface="Simplified Arabic"/>
              </a:rPr>
              <a:t>    واهتم الرشيد بحفظ الامن في بغداد وغيرها من النواحي، فامر اصحاب الشرط ببث عيونهم واتباعهم لمنع الاضطرابات كما اقام الحراس ليلاً للمحافظة على الاسواق والدروب.</a:t>
            </a:r>
            <a:endParaRPr lang="en-US" sz="1200" dirty="0">
              <a:latin typeface="Calibri"/>
              <a:ea typeface="Calibri"/>
              <a:cs typeface="Arial"/>
            </a:endParaRPr>
          </a:p>
          <a:p>
            <a:pPr marL="0" marR="0" algn="just" rtl="1">
              <a:lnSpc>
                <a:spcPct val="115000"/>
              </a:lnSpc>
              <a:spcBef>
                <a:spcPts val="0"/>
              </a:spcBef>
              <a:spcAft>
                <a:spcPts val="1000"/>
              </a:spcAft>
              <a:tabLst>
                <a:tab pos="2212975" algn="l"/>
              </a:tabLst>
            </a:pPr>
            <a:r>
              <a:rPr lang="ar-SA" sz="1800" dirty="0">
                <a:latin typeface="Calibri"/>
                <a:ea typeface="Calibri"/>
                <a:cs typeface="Simplified Arabic"/>
              </a:rPr>
              <a:t>    وتم في عهد المهدي والرشيد حفر انهار </a:t>
            </a:r>
            <a:r>
              <a:rPr lang="ar-SA" sz="1800" dirty="0" err="1">
                <a:latin typeface="Calibri"/>
                <a:ea typeface="Calibri"/>
                <a:cs typeface="Simplified Arabic"/>
              </a:rPr>
              <a:t>القاطول</a:t>
            </a:r>
            <a:r>
              <a:rPr lang="ar-SA" sz="1800" dirty="0">
                <a:latin typeface="Calibri"/>
                <a:ea typeface="Calibri"/>
                <a:cs typeface="Simplified Arabic"/>
              </a:rPr>
              <a:t> وابي الجند ونهر الصلة وقد انفق على هذه المشاريع مبالغ طائلة من الاموال، لغرض تشجيع الزراعة والاهتمام بها ، كما اهتم الرشيد باهل الدين والعلم والادب، وشجع الترجمة، وانفق عليها بسخاء كبير، كما اهتم بالتعليم وانشأ كتاتيب لتعليم اليتامى ينفق عليها من مالية الدولة.</a:t>
            </a:r>
            <a:endParaRPr lang="en-US" sz="1200" dirty="0">
              <a:latin typeface="Calibri"/>
              <a:ea typeface="Calibri"/>
              <a:cs typeface="Arial"/>
            </a:endParaRPr>
          </a:p>
          <a:p>
            <a:pPr marL="0" marR="0" algn="just" rtl="1">
              <a:lnSpc>
                <a:spcPct val="115000"/>
              </a:lnSpc>
              <a:spcBef>
                <a:spcPts val="0"/>
              </a:spcBef>
              <a:spcAft>
                <a:spcPts val="1000"/>
              </a:spcAft>
              <a:tabLst>
                <a:tab pos="2212975" algn="l"/>
              </a:tabLst>
            </a:pPr>
            <a:r>
              <a:rPr lang="ar-SA" sz="1800" dirty="0">
                <a:latin typeface="Calibri"/>
                <a:ea typeface="Calibri"/>
                <a:cs typeface="Simplified Arabic"/>
              </a:rPr>
              <a:t>     وفي عهد الخليفة الواثق بالله ( 227 – 232 ه / 841 – 846 م) جرى الاهتمام بأمور الناس ، وقد كان الخليفة الواثق متفقداً للرعية، ويحسن الى الناس ومن مظاهر عطفه ان الكرخ احترقت في ايامه فعجز الفقراء عن عمارة املاكهم، وانتقلوا عنها، فأعطاهم مليون درهم معونة على اصلاح منازلهم، كما اعطى لأهل فرغانة مبلغاً كبيراً من المال لغرض اصلاح احد انهارهم الذي اندثر واضر بهم ، كما اهتم الواثق بالتجارة واسهم في تشجيعها ويحدثنا ابن الاثير بهذا الصدد فيقول : " واطلق في خلافته اعشار سفن البحر، وكانت مالاً عظيماً، وفرق بين التجار اموالاً جمة " وفي عهد الخليفة المتوكل زلزلت افريقية وخربت الدور فيها ففرق المتوكل اهلها كثيراً من الاموال وخصوصاً فيمن اصيب في منزله.</a:t>
            </a:r>
            <a:endParaRPr lang="en-US" sz="1200" dirty="0">
              <a:latin typeface="Calibri"/>
              <a:ea typeface="Calibri"/>
              <a:cs typeface="Arial"/>
            </a:endParaRPr>
          </a:p>
          <a:p>
            <a:pPr marL="0" marR="0" algn="just" rtl="1">
              <a:lnSpc>
                <a:spcPct val="115000"/>
              </a:lnSpc>
              <a:spcBef>
                <a:spcPts val="0"/>
              </a:spcBef>
              <a:spcAft>
                <a:spcPts val="1000"/>
              </a:spcAft>
              <a:tabLst>
                <a:tab pos="2212975" algn="l"/>
              </a:tabLst>
            </a:pPr>
            <a:r>
              <a:rPr lang="ar-SA" sz="1800" dirty="0">
                <a:latin typeface="Calibri"/>
                <a:ea typeface="Calibri"/>
                <a:cs typeface="Simplified Arabic"/>
              </a:rPr>
              <a:t>    كل هذه الخدمات وكثير غيرها تدل على مدى اهتمام الخلافة العباسية برعاية امور الناس وتقديم الخدمات العامة لهم .</a:t>
            </a:r>
            <a:endParaRPr lang="en-US" sz="1200" dirty="0">
              <a:latin typeface="Calibri"/>
              <a:ea typeface="Calibri"/>
              <a:cs typeface="Arial"/>
            </a:endParaRPr>
          </a:p>
          <a:p>
            <a:endParaRPr lang="en-US" dirty="0"/>
          </a:p>
        </p:txBody>
      </p:sp>
    </p:spTree>
    <p:extLst>
      <p:ext uri="{BB962C8B-B14F-4D97-AF65-F5344CB8AC3E}">
        <p14:creationId xmlns:p14="http://schemas.microsoft.com/office/powerpoint/2010/main" val="26416179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7924800" cy="944562"/>
          </a:xfrm>
        </p:spPr>
        <p:txBody>
          <a:bodyPr/>
          <a:lstStyle/>
          <a:p>
            <a:pPr marL="0" marR="0" algn="ctr" rtl="1">
              <a:lnSpc>
                <a:spcPct val="115000"/>
              </a:lnSpc>
              <a:spcBef>
                <a:spcPts val="0"/>
              </a:spcBef>
              <a:spcAft>
                <a:spcPts val="1000"/>
              </a:spcAft>
            </a:pPr>
            <a:r>
              <a:rPr lang="ar-SA" sz="3200" b="1" dirty="0">
                <a:solidFill>
                  <a:srgbClr val="92D050"/>
                </a:solidFill>
                <a:latin typeface="Calibri"/>
                <a:ea typeface="Calibri"/>
                <a:cs typeface="Simplified Arabic"/>
              </a:rPr>
              <a:t>عصر النفوذ </a:t>
            </a:r>
            <a:r>
              <a:rPr lang="ar-SA" sz="3200" b="1" dirty="0" smtClean="0">
                <a:solidFill>
                  <a:srgbClr val="92D050"/>
                </a:solidFill>
                <a:latin typeface="Calibri"/>
                <a:ea typeface="Calibri"/>
                <a:cs typeface="Simplified Arabic"/>
              </a:rPr>
              <a:t>ال</a:t>
            </a:r>
            <a:r>
              <a:rPr lang="ar-IQ" sz="3200" b="1" dirty="0" smtClean="0">
                <a:solidFill>
                  <a:srgbClr val="92D050"/>
                </a:solidFill>
                <a:latin typeface="Calibri"/>
                <a:ea typeface="Calibri"/>
                <a:cs typeface="Simplified Arabic"/>
              </a:rPr>
              <a:t>ت</a:t>
            </a:r>
            <a:r>
              <a:rPr lang="ar-SA" sz="3200" b="1" dirty="0" smtClean="0">
                <a:solidFill>
                  <a:srgbClr val="92D050"/>
                </a:solidFill>
                <a:latin typeface="Calibri"/>
                <a:ea typeface="Calibri"/>
                <a:cs typeface="Simplified Arabic"/>
              </a:rPr>
              <a:t>ركي </a:t>
            </a:r>
            <a:r>
              <a:rPr lang="ar-SA" sz="3200" b="1" dirty="0">
                <a:solidFill>
                  <a:srgbClr val="92D050"/>
                </a:solidFill>
                <a:latin typeface="Calibri"/>
                <a:ea typeface="Calibri"/>
                <a:cs typeface="Simplified Arabic"/>
              </a:rPr>
              <a:t>(عصر الفوضى العسكرية )</a:t>
            </a:r>
            <a:r>
              <a:rPr lang="en-US" sz="2000" dirty="0">
                <a:solidFill>
                  <a:srgbClr val="92D050"/>
                </a:solidFill>
                <a:latin typeface="Calibri"/>
                <a:ea typeface="Calibri"/>
                <a:cs typeface="Arial"/>
              </a:rPr>
              <a:t/>
            </a:r>
            <a:br>
              <a:rPr lang="en-US" sz="2000" dirty="0">
                <a:solidFill>
                  <a:srgbClr val="92D050"/>
                </a:solidFill>
                <a:latin typeface="Calibri"/>
                <a:ea typeface="Calibri"/>
                <a:cs typeface="Arial"/>
              </a:rPr>
            </a:br>
            <a:r>
              <a:rPr lang="ar-SA" sz="3200" b="1" dirty="0">
                <a:solidFill>
                  <a:srgbClr val="92D050"/>
                </a:solidFill>
                <a:latin typeface="Calibri"/>
                <a:ea typeface="Calibri"/>
                <a:cs typeface="Simplified Arabic"/>
              </a:rPr>
              <a:t>247– 334 ه / 861 – 945 </a:t>
            </a:r>
            <a:r>
              <a:rPr lang="ar-SA" sz="3200" b="1" dirty="0" smtClean="0">
                <a:solidFill>
                  <a:srgbClr val="92D050"/>
                </a:solidFill>
                <a:latin typeface="Calibri"/>
                <a:ea typeface="Calibri"/>
                <a:cs typeface="Simplified Arabic"/>
              </a:rPr>
              <a:t>م</a:t>
            </a:r>
            <a:endParaRPr lang="en-US" dirty="0">
              <a:solidFill>
                <a:srgbClr val="92D050"/>
              </a:solidFill>
            </a:endParaRPr>
          </a:p>
        </p:txBody>
      </p:sp>
      <p:sp>
        <p:nvSpPr>
          <p:cNvPr id="3" name="عنصر نائب للمحتوى 2"/>
          <p:cNvSpPr>
            <a:spLocks noGrp="1"/>
          </p:cNvSpPr>
          <p:nvPr>
            <p:ph sz="quarter" idx="13"/>
          </p:nvPr>
        </p:nvSpPr>
        <p:spPr>
          <a:xfrm>
            <a:off x="609600" y="1219200"/>
            <a:ext cx="7924800" cy="5486400"/>
          </a:xfrm>
        </p:spPr>
        <p:txBody>
          <a:bodyPr>
            <a:normAutofit fontScale="70000" lnSpcReduction="20000"/>
          </a:bodyPr>
          <a:lstStyle/>
          <a:p>
            <a:pPr marL="0" marR="0" algn="r" rtl="1">
              <a:lnSpc>
                <a:spcPct val="115000"/>
              </a:lnSpc>
              <a:spcBef>
                <a:spcPts val="0"/>
              </a:spcBef>
              <a:spcAft>
                <a:spcPts val="1000"/>
              </a:spcAft>
            </a:pPr>
            <a:r>
              <a:rPr lang="ar-SA" sz="1800" dirty="0">
                <a:latin typeface="Calibri"/>
                <a:ea typeface="Calibri"/>
                <a:cs typeface="Simplified Arabic"/>
              </a:rPr>
              <a:t>سوف نتناول في هذا العصر الامور الاتية :</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‌أ-	فترة الفوضى العسكرية 247 – 256 ه / 861 – 869 م.</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‌ب-	فترة انتعاش الخلافة 256 – 295 ه / 869 – 907 م .</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‌ج-	فترة المقتدر 295 – 320 ه / 907 – 932 م .</a:t>
            </a:r>
            <a:endParaRPr lang="en-US" sz="1200" dirty="0">
              <a:latin typeface="Calibri"/>
              <a:ea typeface="Calibri"/>
              <a:cs typeface="Arial"/>
            </a:endParaRPr>
          </a:p>
          <a:p>
            <a:pPr marL="0" marR="0" algn="r" rtl="1">
              <a:lnSpc>
                <a:spcPct val="115000"/>
              </a:lnSpc>
              <a:spcBef>
                <a:spcPts val="0"/>
              </a:spcBef>
              <a:spcAft>
                <a:spcPts val="1000"/>
              </a:spcAft>
            </a:pPr>
            <a:r>
              <a:rPr lang="ar-SA" sz="1800" dirty="0">
                <a:latin typeface="Calibri"/>
                <a:ea typeface="Calibri"/>
                <a:cs typeface="Simplified Arabic"/>
              </a:rPr>
              <a:t>‌د-	فترة امرة الامراء 324 – 334 ه / 932 – 945 م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اما العلاقات مع الدولة البيزنطية فسوف نتناولها من سنة 247 ه الى سنة 334 ه لكي تكون متصلة غير مفرقة.</a:t>
            </a:r>
            <a:endParaRPr lang="en-US" sz="1200" dirty="0">
              <a:latin typeface="Calibri"/>
              <a:ea typeface="Calibri"/>
              <a:cs typeface="Arial"/>
            </a:endParaRPr>
          </a:p>
          <a:p>
            <a:pPr marL="0" marR="0" algn="r" rtl="1">
              <a:lnSpc>
                <a:spcPct val="115000"/>
              </a:lnSpc>
              <a:spcBef>
                <a:spcPts val="0"/>
              </a:spcBef>
              <a:spcAft>
                <a:spcPts val="1000"/>
              </a:spcAft>
            </a:pPr>
            <a:r>
              <a:rPr lang="ar-SA" sz="1800" b="1" dirty="0">
                <a:latin typeface="Calibri"/>
                <a:ea typeface="Calibri"/>
                <a:cs typeface="Simplified Arabic"/>
              </a:rPr>
              <a:t>أ‌-	فترة الفوضى العسكرية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بدأت هذه الفترة بتولي المنتصر للخلافة في سنة 247 / 861 م بعد مقتل والده المتوكل على الله وتنتهي بتولي المعتمد على الله الخلافة سنة 256 ه / 869 م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وقد بدأ في هذه الفترة تدخل الاتراك السافر في امور الدولة وفي تنصيب وعزل الخلفاء وسمل عيونهم وقتلهم وقد وصف الفخري هذه الحالة فقال : " ان الاتراك قالوا قد استولوا منذ قتل المتوكل على المملكة، واستضعفوا الخلفاء فكان الخليفة في ايديهم كالأسير ، ان </a:t>
            </a:r>
            <a:r>
              <a:rPr lang="ar-SA" sz="1800" dirty="0" err="1">
                <a:latin typeface="Calibri"/>
                <a:ea typeface="Calibri"/>
                <a:cs typeface="Simplified Arabic"/>
              </a:rPr>
              <a:t>شاؤا</a:t>
            </a:r>
            <a:r>
              <a:rPr lang="ar-SA" sz="1800" dirty="0">
                <a:latin typeface="Calibri"/>
                <a:ea typeface="Calibri"/>
                <a:cs typeface="Simplified Arabic"/>
              </a:rPr>
              <a:t> بقوه، وان </a:t>
            </a:r>
            <a:r>
              <a:rPr lang="ar-SA" sz="1800" dirty="0" err="1">
                <a:latin typeface="Calibri"/>
                <a:ea typeface="Calibri"/>
                <a:cs typeface="Simplified Arabic"/>
              </a:rPr>
              <a:t>شاؤا</a:t>
            </a:r>
            <a:r>
              <a:rPr lang="ar-SA" sz="1800" dirty="0">
                <a:latin typeface="Calibri"/>
                <a:ea typeface="Calibri"/>
                <a:cs typeface="Simplified Arabic"/>
              </a:rPr>
              <a:t> خلعوه وان </a:t>
            </a:r>
            <a:r>
              <a:rPr lang="ar-SA" sz="1800" dirty="0" err="1">
                <a:latin typeface="Calibri"/>
                <a:ea typeface="Calibri"/>
                <a:cs typeface="Simplified Arabic"/>
              </a:rPr>
              <a:t>شاؤا</a:t>
            </a:r>
            <a:r>
              <a:rPr lang="ar-SA" sz="1800" dirty="0">
                <a:latin typeface="Calibri"/>
                <a:ea typeface="Calibri"/>
                <a:cs typeface="Simplified Arabic"/>
              </a:rPr>
              <a:t> قتلوه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وقد تولى الخلافة ابو جعفر محمد بن جعفر المتوكل في نفس الليلة التي قتل فيها ابوه 3 شوال، وعند الصباح " حضر الناس الجعفرية، من القواد والكتاب والوجوه والشاكرية والجند وغيرهم، فقرأ عليهم احمد بن الخصيب كتاباً يخبر فيه عن المنتصر ان الفتح بن خاقان، قتل المتوكل فقتله به " . وهذا العمل اتهام للفتح بقتل المتوكل، وهو غير صحيح، لان الفتح قتل وهو يدافع عن سيده المتوكل.</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وقد خاف القادة الاتراك من ابناء المتوكل الآخرين، وهم المعتز والمؤيد، وخصوصاً وصيف وبغا، فاجبرا المنتصر على خلع اخويه من ولاية العهد، وقد عبر عن هذا الخوف احمد بن الخصيب اذ قال لو صيف وبغا : " انا لا نأمن الحدثان، وان يموت امير المؤمنين، فيلي المعتز الخلافة فيبيد </a:t>
            </a:r>
            <a:r>
              <a:rPr lang="ar-SA" sz="1800" dirty="0" err="1">
                <a:latin typeface="Calibri"/>
                <a:ea typeface="Calibri"/>
                <a:cs typeface="Simplified Arabic"/>
              </a:rPr>
              <a:t>خضراءنا</a:t>
            </a:r>
            <a:r>
              <a:rPr lang="ar-SA" sz="1800" dirty="0">
                <a:latin typeface="Calibri"/>
                <a:ea typeface="Calibri"/>
                <a:cs typeface="Simplified Arabic"/>
              </a:rPr>
              <a:t>، ولا يبقى لنا باقية، والان الرأي ان نعمل في خلع المعتز والمؤيد " . فجد الاتراك في ذلك،  " والحوا على المنتصر وقالوا نخلعهما من الخلافة ونبايع لابنك عبد الوهاب ، فلم يزالوا به حتى اجابهم ، واحضر المعتز والمؤيد بعد اربعين يوماً من خلافته، وجعلا في دار، فقال المعتز للمؤيد : يا اخي : قد احضرنا للخلع ، فقال : " لا اظنه يفعل ذلك ".</a:t>
            </a:r>
            <a:endParaRPr lang="en-US" sz="1200" dirty="0">
              <a:latin typeface="Calibri"/>
              <a:ea typeface="Calibri"/>
              <a:cs typeface="Arial"/>
            </a:endParaRPr>
          </a:p>
          <a:p>
            <a:endParaRPr lang="en-US" dirty="0"/>
          </a:p>
        </p:txBody>
      </p:sp>
    </p:spTree>
    <p:extLst>
      <p:ext uri="{BB962C8B-B14F-4D97-AF65-F5344CB8AC3E}">
        <p14:creationId xmlns:p14="http://schemas.microsoft.com/office/powerpoint/2010/main" val="1286701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457200"/>
            <a:ext cx="8077200" cy="6248400"/>
          </a:xfrm>
        </p:spPr>
        <p:txBody>
          <a:bodyPr>
            <a:normAutofit fontScale="25000" lnSpcReduction="20000"/>
          </a:bodyPr>
          <a:lstStyle/>
          <a:p>
            <a:pPr marL="457200" marR="0" algn="just" rtl="1">
              <a:lnSpc>
                <a:spcPct val="115000"/>
              </a:lnSpc>
              <a:spcBef>
                <a:spcPts val="0"/>
              </a:spcBef>
              <a:spcAft>
                <a:spcPts val="1000"/>
              </a:spcAft>
            </a:pPr>
            <a:r>
              <a:rPr lang="ar-SA" sz="5400" dirty="0" smtClean="0">
                <a:latin typeface="Calibri"/>
                <a:ea typeface="Calibri"/>
                <a:cs typeface="Simplified Arabic"/>
              </a:rPr>
              <a:t>9</a:t>
            </a:r>
            <a:r>
              <a:rPr lang="ar-SA" sz="5400" b="1" dirty="0" smtClean="0">
                <a:latin typeface="Calibri"/>
                <a:ea typeface="Calibri"/>
                <a:cs typeface="Simplified Arabic"/>
              </a:rPr>
              <a:t>- </a:t>
            </a:r>
            <a:r>
              <a:rPr lang="ar-SA" sz="5400" b="1" dirty="0">
                <a:latin typeface="Calibri"/>
                <a:ea typeface="Calibri"/>
                <a:cs typeface="Simplified Arabic"/>
              </a:rPr>
              <a:t>عصر التسلط التركي.</a:t>
            </a:r>
            <a:endParaRPr lang="en-US" sz="4400" dirty="0">
              <a:latin typeface="Calibri"/>
              <a:ea typeface="Calibri"/>
              <a:cs typeface="Arial"/>
            </a:endParaRPr>
          </a:p>
          <a:p>
            <a:pPr marL="457200" marR="0" algn="just" rtl="1">
              <a:lnSpc>
                <a:spcPct val="115000"/>
              </a:lnSpc>
              <a:spcBef>
                <a:spcPts val="0"/>
              </a:spcBef>
              <a:spcAft>
                <a:spcPts val="1000"/>
              </a:spcAft>
            </a:pPr>
            <a:r>
              <a:rPr lang="ar-SA" sz="5400" dirty="0">
                <a:latin typeface="Calibri"/>
                <a:ea typeface="Calibri"/>
                <a:cs typeface="Simplified Arabic"/>
              </a:rPr>
              <a:t>كان ازدهار الدولة العباسية من الناحية المركزية الممثلة بالخلافة مؤقتا اذ سرعان ما سيطرت العناصر الاجنبية على مؤسسة الخلافة واصبحت مسيطرا عليها من قبل الاجانب كالفرس والاتراك والديلم.</a:t>
            </a:r>
            <a:endParaRPr lang="en-US" sz="4400" dirty="0">
              <a:latin typeface="Calibri"/>
              <a:ea typeface="Calibri"/>
              <a:cs typeface="Arial"/>
            </a:endParaRPr>
          </a:p>
          <a:p>
            <a:pPr marL="457200" marR="0" algn="just" rtl="1">
              <a:lnSpc>
                <a:spcPct val="115000"/>
              </a:lnSpc>
              <a:spcBef>
                <a:spcPts val="0"/>
              </a:spcBef>
              <a:spcAft>
                <a:spcPts val="1000"/>
              </a:spcAft>
            </a:pPr>
            <a:r>
              <a:rPr lang="ar-SA" sz="5400" dirty="0">
                <a:latin typeface="Calibri"/>
                <a:ea typeface="Calibri"/>
                <a:cs typeface="Simplified Arabic"/>
              </a:rPr>
              <a:t>10</a:t>
            </a:r>
            <a:r>
              <a:rPr lang="ar-SA" sz="5400" b="1" dirty="0">
                <a:latin typeface="Calibri"/>
                <a:ea typeface="Calibri"/>
                <a:cs typeface="Simplified Arabic"/>
              </a:rPr>
              <a:t>- انفصال الامارات (</a:t>
            </a:r>
            <a:r>
              <a:rPr lang="ar-SA" sz="5400" b="1" dirty="0" err="1">
                <a:latin typeface="Calibri"/>
                <a:ea typeface="Calibri"/>
                <a:cs typeface="Simplified Arabic"/>
              </a:rPr>
              <a:t>طاهرية</a:t>
            </a:r>
            <a:r>
              <a:rPr lang="ar-SA" sz="5400" b="1" dirty="0">
                <a:latin typeface="Calibri"/>
                <a:ea typeface="Calibri"/>
                <a:cs typeface="Simplified Arabic"/>
              </a:rPr>
              <a:t>، صفارية، سامانية، طولونية، اخشيدية، </a:t>
            </a:r>
            <a:r>
              <a:rPr lang="ar-SA" sz="5400" b="1" dirty="0" err="1">
                <a:latin typeface="Calibri"/>
                <a:ea typeface="Calibri"/>
                <a:cs typeface="Simplified Arabic"/>
              </a:rPr>
              <a:t>رستميين</a:t>
            </a:r>
            <a:r>
              <a:rPr lang="ar-SA" sz="5400" b="1" dirty="0">
                <a:latin typeface="Calibri"/>
                <a:ea typeface="Calibri"/>
                <a:cs typeface="Simplified Arabic"/>
              </a:rPr>
              <a:t>،</a:t>
            </a:r>
            <a:r>
              <a:rPr lang="ar-SA" sz="5400" dirty="0">
                <a:latin typeface="Calibri"/>
                <a:ea typeface="Calibri"/>
                <a:cs typeface="Simplified Arabic"/>
              </a:rPr>
              <a:t> </a:t>
            </a:r>
            <a:r>
              <a:rPr lang="ar-SA" sz="5400" b="1" dirty="0">
                <a:latin typeface="Calibri"/>
                <a:ea typeface="Calibri"/>
                <a:cs typeface="Simplified Arabic"/>
              </a:rPr>
              <a:t>ادارسة، اغالبة، امويين في الاندلس).</a:t>
            </a:r>
            <a:endParaRPr lang="en-US" sz="4400" dirty="0">
              <a:latin typeface="Calibri"/>
              <a:ea typeface="Calibri"/>
              <a:cs typeface="Arial"/>
            </a:endParaRPr>
          </a:p>
          <a:p>
            <a:pPr marL="457200" marR="0" algn="just" rtl="1">
              <a:lnSpc>
                <a:spcPct val="115000"/>
              </a:lnSpc>
              <a:spcBef>
                <a:spcPts val="0"/>
              </a:spcBef>
              <a:spcAft>
                <a:spcPts val="1000"/>
              </a:spcAft>
            </a:pPr>
            <a:r>
              <a:rPr lang="ar-SA" sz="5400" dirty="0">
                <a:latin typeface="Calibri"/>
                <a:ea typeface="Calibri"/>
                <a:cs typeface="Simplified Arabic"/>
              </a:rPr>
              <a:t>بقيت الدولة الاموية موحدة دون انفصال يذكر لجزء من اجزاءها برغم الاضطراب السياسي الذي انتابها في عصرها الاخير، اما الخلافة العباسية فسرعان ما غزاها التفكك والانفصال لأجزاء منها بكيانات في مشرق الدولة ومغربها منها انفصل بشكل تام ومباشر وغيرها كان انفصاله بمباركة دار الخلافة لغايات سياسية ودفاعية.</a:t>
            </a:r>
            <a:endParaRPr lang="en-US" sz="4400" dirty="0">
              <a:latin typeface="Calibri"/>
              <a:ea typeface="Calibri"/>
              <a:cs typeface="Arial"/>
            </a:endParaRPr>
          </a:p>
          <a:p>
            <a:pPr marL="457200" marR="0" algn="just" rtl="1">
              <a:lnSpc>
                <a:spcPct val="115000"/>
              </a:lnSpc>
              <a:spcBef>
                <a:spcPts val="0"/>
              </a:spcBef>
              <a:spcAft>
                <a:spcPts val="1000"/>
              </a:spcAft>
            </a:pPr>
            <a:r>
              <a:rPr lang="ar-SA" sz="5400" b="1" dirty="0">
                <a:latin typeface="Calibri"/>
                <a:ea typeface="Calibri"/>
                <a:cs typeface="Simplified Arabic"/>
              </a:rPr>
              <a:t>11- عصر الفوضى العسكرية.</a:t>
            </a:r>
            <a:endParaRPr lang="en-US" sz="4400" dirty="0">
              <a:latin typeface="Calibri"/>
              <a:ea typeface="Calibri"/>
              <a:cs typeface="Arial"/>
            </a:endParaRPr>
          </a:p>
          <a:p>
            <a:pPr marL="457200" marR="0" algn="just" rtl="1">
              <a:lnSpc>
                <a:spcPct val="115000"/>
              </a:lnSpc>
              <a:spcBef>
                <a:spcPts val="0"/>
              </a:spcBef>
              <a:spcAft>
                <a:spcPts val="1000"/>
              </a:spcAft>
            </a:pPr>
            <a:r>
              <a:rPr lang="ar-IQ" sz="5400" dirty="0">
                <a:latin typeface="Calibri"/>
                <a:ea typeface="Calibri"/>
                <a:cs typeface="Simplified Arabic"/>
              </a:rPr>
              <a:t>وهو </a:t>
            </a:r>
            <a:r>
              <a:rPr lang="ar-SA" sz="5400" dirty="0">
                <a:latin typeface="Calibri"/>
                <a:ea typeface="Calibri"/>
                <a:cs typeface="Simplified Arabic"/>
              </a:rPr>
              <a:t>عصر السيطرة والذي يعد من العصور المرتبكة سياسيا وقد فقدت الدولة هيبتها بشكل كبير حتى اصبحت الاستهانة بالخليفة من الامور المعتادة اذ اصبح متحكم به من قبل الاتراك الذين صار بأيديهم التولية والعزل للخلفاء ناهيك عن ولاة وعمال الدولة.</a:t>
            </a:r>
            <a:endParaRPr lang="en-US" sz="4400" dirty="0">
              <a:latin typeface="Calibri"/>
              <a:ea typeface="Calibri"/>
              <a:cs typeface="Arial"/>
            </a:endParaRPr>
          </a:p>
          <a:p>
            <a:pPr marL="457200" marR="0" algn="just" rtl="1">
              <a:lnSpc>
                <a:spcPct val="115000"/>
              </a:lnSpc>
              <a:spcBef>
                <a:spcPts val="0"/>
              </a:spcBef>
              <a:spcAft>
                <a:spcPts val="1000"/>
              </a:spcAft>
            </a:pPr>
            <a:r>
              <a:rPr lang="ar-SA" sz="5400" b="1" dirty="0">
                <a:latin typeface="Calibri"/>
                <a:ea typeface="Calibri"/>
                <a:cs typeface="Simplified Arabic"/>
              </a:rPr>
              <a:t>12- عصر الانتعاش المؤقت.</a:t>
            </a:r>
            <a:endParaRPr lang="en-US" sz="4400" dirty="0">
              <a:latin typeface="Calibri"/>
              <a:ea typeface="Calibri"/>
              <a:cs typeface="Arial"/>
            </a:endParaRPr>
          </a:p>
          <a:p>
            <a:pPr marL="457200" marR="0" algn="just" rtl="1">
              <a:lnSpc>
                <a:spcPct val="115000"/>
              </a:lnSpc>
              <a:spcBef>
                <a:spcPts val="0"/>
              </a:spcBef>
              <a:spcAft>
                <a:spcPts val="1000"/>
              </a:spcAft>
            </a:pPr>
            <a:r>
              <a:rPr lang="ar-SA" sz="5400" dirty="0">
                <a:latin typeface="Calibri"/>
                <a:ea typeface="Calibri"/>
                <a:cs typeface="Simplified Arabic"/>
              </a:rPr>
              <a:t>حاول عدد من الخلفاء تغيير الواقع المأساوي الخانع لسلطة الاتراك والنهوض بأعباء الحكم وارجاع هيبة الخلافة مرة اخرى الا ان نجاحهم كان مؤقتا.</a:t>
            </a:r>
            <a:endParaRPr lang="en-US" sz="4400" dirty="0">
              <a:latin typeface="Calibri"/>
              <a:ea typeface="Calibri"/>
              <a:cs typeface="Arial"/>
            </a:endParaRPr>
          </a:p>
          <a:p>
            <a:pPr marL="457200" marR="0" algn="just" rtl="1">
              <a:lnSpc>
                <a:spcPct val="115000"/>
              </a:lnSpc>
              <a:spcBef>
                <a:spcPts val="0"/>
              </a:spcBef>
              <a:spcAft>
                <a:spcPts val="1000"/>
              </a:spcAft>
            </a:pPr>
            <a:r>
              <a:rPr lang="ar-SA" sz="5400" b="1" dirty="0">
                <a:latin typeface="Calibri"/>
                <a:ea typeface="Calibri"/>
                <a:cs typeface="Simplified Arabic"/>
              </a:rPr>
              <a:t>13- حركة الزنج</a:t>
            </a:r>
            <a:r>
              <a:rPr lang="ar-SA" sz="5400" dirty="0">
                <a:latin typeface="Calibri"/>
                <a:ea typeface="Calibri"/>
                <a:cs typeface="Simplified Arabic"/>
              </a:rPr>
              <a:t>.</a:t>
            </a:r>
            <a:endParaRPr lang="en-US" sz="4400" dirty="0">
              <a:latin typeface="Calibri"/>
              <a:ea typeface="Calibri"/>
              <a:cs typeface="Arial"/>
            </a:endParaRPr>
          </a:p>
          <a:p>
            <a:pPr marL="457200" marR="0" algn="just" rtl="1">
              <a:lnSpc>
                <a:spcPct val="115000"/>
              </a:lnSpc>
              <a:spcBef>
                <a:spcPts val="0"/>
              </a:spcBef>
              <a:spcAft>
                <a:spcPts val="1000"/>
              </a:spcAft>
            </a:pPr>
            <a:r>
              <a:rPr lang="ar-SA" sz="5400" dirty="0">
                <a:latin typeface="Calibri"/>
                <a:ea typeface="Calibri"/>
                <a:cs typeface="Simplified Arabic"/>
              </a:rPr>
              <a:t>حدثت حركة البعض سماها ثورة اصلاحية لمجتمع سادته الطبقية، وغيرهم سماها حركة قام بها الزنوج الذين قادهم شخص اشتهر بصاحب الزنج محاولا تحقيق مصالحه الشخصية مستغلا طاقات الزنوج من جهة وضعف الخلافة من جهة اخرى الا ان هذه الحركة قد تم القضاء عليها بعد خمسة عشر عاما تقريبا من قيامها.</a:t>
            </a:r>
            <a:endParaRPr lang="en-US" sz="4400" dirty="0">
              <a:latin typeface="Calibri"/>
              <a:ea typeface="Calibri"/>
              <a:cs typeface="Arial"/>
            </a:endParaRPr>
          </a:p>
          <a:p>
            <a:pPr marL="457200" marR="0" algn="just" rtl="1">
              <a:lnSpc>
                <a:spcPct val="115000"/>
              </a:lnSpc>
              <a:spcBef>
                <a:spcPts val="0"/>
              </a:spcBef>
              <a:spcAft>
                <a:spcPts val="1000"/>
              </a:spcAft>
            </a:pPr>
            <a:r>
              <a:rPr lang="ar-SA" sz="5400" b="1" dirty="0">
                <a:latin typeface="Calibri"/>
                <a:ea typeface="Calibri"/>
                <a:cs typeface="Simplified Arabic"/>
              </a:rPr>
              <a:t>14- امتحان الشهر الثاني</a:t>
            </a:r>
            <a:r>
              <a:rPr lang="ar-SA" sz="5400" b="1" dirty="0" smtClean="0">
                <a:latin typeface="Calibri"/>
                <a:ea typeface="Calibri"/>
                <a:cs typeface="Simplified Arabic"/>
              </a:rPr>
              <a:t>.</a:t>
            </a:r>
            <a:endParaRPr lang="ar-IQ" sz="5400" b="1" dirty="0" smtClean="0">
              <a:latin typeface="Calibri"/>
              <a:ea typeface="Calibri"/>
              <a:cs typeface="Simplified Arabic"/>
            </a:endParaRPr>
          </a:p>
          <a:p>
            <a:pPr marL="457200" marR="0" algn="just" rtl="1">
              <a:lnSpc>
                <a:spcPct val="115000"/>
              </a:lnSpc>
              <a:spcBef>
                <a:spcPts val="0"/>
              </a:spcBef>
              <a:spcAft>
                <a:spcPts val="1000"/>
              </a:spcAft>
            </a:pPr>
            <a:r>
              <a:rPr lang="ar-SA" sz="5400" b="1" dirty="0" smtClean="0">
                <a:latin typeface="Calibri"/>
                <a:ea typeface="Calibri"/>
                <a:cs typeface="Simplified Arabic"/>
              </a:rPr>
              <a:t> </a:t>
            </a:r>
            <a:r>
              <a:rPr lang="ar-SA" sz="5400" b="1" dirty="0">
                <a:latin typeface="Calibri"/>
                <a:ea typeface="Calibri"/>
                <a:cs typeface="Simplified Arabic"/>
              </a:rPr>
              <a:t>15- عصر امرة الامراء.</a:t>
            </a:r>
            <a:endParaRPr lang="en-US" sz="4400" dirty="0">
              <a:latin typeface="Calibri"/>
              <a:ea typeface="Calibri"/>
              <a:cs typeface="Arial"/>
            </a:endParaRPr>
          </a:p>
          <a:p>
            <a:pPr marL="457200" marR="0" algn="just" rtl="1">
              <a:lnSpc>
                <a:spcPct val="115000"/>
              </a:lnSpc>
              <a:spcBef>
                <a:spcPts val="0"/>
              </a:spcBef>
              <a:spcAft>
                <a:spcPts val="1000"/>
              </a:spcAft>
            </a:pPr>
            <a:r>
              <a:rPr lang="ar-SA" sz="5400" dirty="0">
                <a:latin typeface="Calibri"/>
                <a:ea typeface="Calibri"/>
                <a:cs typeface="Simplified Arabic"/>
              </a:rPr>
              <a:t>يعد هذا العصر من العصور الانتقالية الى عهد سيطرة اجنبية جديدة تمثلت بالسيطرة </a:t>
            </a:r>
            <a:r>
              <a:rPr lang="ar-SA" sz="5400" dirty="0" err="1">
                <a:latin typeface="Calibri"/>
                <a:ea typeface="Calibri"/>
                <a:cs typeface="Simplified Arabic"/>
              </a:rPr>
              <a:t>البويهية</a:t>
            </a:r>
            <a:r>
              <a:rPr lang="ar-SA" sz="5400" dirty="0">
                <a:latin typeface="Calibri"/>
                <a:ea typeface="Calibri"/>
                <a:cs typeface="Simplified Arabic"/>
              </a:rPr>
              <a:t> التي دخلت الى العراق وسيطرت عليه مع ابقاء الخليفة في كرسيه، وانهاء السيطرة التركية، لتبدا معاناة جديدة ادخلت الخلافة العباسية في دوامة من التحديات.</a:t>
            </a:r>
            <a:endParaRPr lang="en-US" sz="4400" dirty="0">
              <a:latin typeface="Calibri"/>
              <a:ea typeface="Calibri"/>
              <a:cs typeface="Arial"/>
            </a:endParaRPr>
          </a:p>
          <a:p>
            <a:pPr marL="457200" marR="0" algn="just" rtl="1">
              <a:lnSpc>
                <a:spcPct val="115000"/>
              </a:lnSpc>
              <a:spcBef>
                <a:spcPts val="0"/>
              </a:spcBef>
              <a:spcAft>
                <a:spcPts val="1000"/>
              </a:spcAft>
            </a:pPr>
            <a:endParaRPr lang="ar-IQ" sz="5400" b="1" dirty="0" smtClean="0">
              <a:latin typeface="Calibri"/>
              <a:ea typeface="Calibri"/>
              <a:cs typeface="Simplified Arabic"/>
            </a:endParaRPr>
          </a:p>
          <a:p>
            <a:pPr rtl="1"/>
            <a:r>
              <a:rPr lang="ar-SA" sz="800" b="1" dirty="0"/>
              <a:t>15- عصر امرة الامراء.</a:t>
            </a:r>
            <a:endParaRPr lang="en-US" sz="800" dirty="0"/>
          </a:p>
          <a:p>
            <a:pPr rtl="1"/>
            <a:r>
              <a:rPr lang="ar-SA" sz="800" dirty="0"/>
              <a:t>يعد هذا العصر من العصور الانتقالية الى عهد سيطرة اجنبية جديدة تمثلت بالسيطرة </a:t>
            </a:r>
            <a:r>
              <a:rPr lang="ar-SA" sz="800" dirty="0" err="1"/>
              <a:t>البويهية</a:t>
            </a:r>
            <a:r>
              <a:rPr lang="ar-SA" sz="800" dirty="0"/>
              <a:t> التي دخلت الى العراق وسيطرت عليه مع ابقاء الخليفة في كرسيه، وانهاء السيطرة التركية، لتبدا معاناة جديدة ادخلت الخلافة العباسية في دوامة من التحديات.</a:t>
            </a:r>
            <a:endParaRPr lang="en-US" sz="800" dirty="0"/>
          </a:p>
          <a:p>
            <a:pPr marL="457200" marR="0" algn="just" rtl="1">
              <a:lnSpc>
                <a:spcPct val="115000"/>
              </a:lnSpc>
              <a:spcBef>
                <a:spcPts val="0"/>
              </a:spcBef>
              <a:spcAft>
                <a:spcPts val="1000"/>
              </a:spcAft>
            </a:pPr>
            <a:endParaRPr lang="en-US" sz="4400" dirty="0">
              <a:latin typeface="Calibri"/>
              <a:ea typeface="Calibri"/>
              <a:cs typeface="Arial"/>
            </a:endParaRPr>
          </a:p>
          <a:p>
            <a:pPr algn="ctr"/>
            <a:endParaRPr lang="en-US" sz="5400" b="1" dirty="0">
              <a:solidFill>
                <a:srgbClr val="00B0F0"/>
              </a:solidFill>
            </a:endParaRPr>
          </a:p>
        </p:txBody>
      </p:sp>
    </p:spTree>
    <p:extLst>
      <p:ext uri="{BB962C8B-B14F-4D97-AF65-F5344CB8AC3E}">
        <p14:creationId xmlns:p14="http://schemas.microsoft.com/office/powerpoint/2010/main" val="204934791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381000"/>
            <a:ext cx="7924800" cy="6400800"/>
          </a:xfrm>
        </p:spPr>
        <p:txBody>
          <a:bodyPr>
            <a:normAutofit fontScale="77500" lnSpcReduction="20000"/>
          </a:bodyPr>
          <a:lstStyle/>
          <a:p>
            <a:pPr marL="0" marR="0" algn="just" rtl="1">
              <a:lnSpc>
                <a:spcPct val="115000"/>
              </a:lnSpc>
              <a:spcBef>
                <a:spcPts val="0"/>
              </a:spcBef>
              <a:spcAft>
                <a:spcPts val="1000"/>
              </a:spcAft>
            </a:pPr>
            <a:r>
              <a:rPr lang="ar-SA" sz="1800" dirty="0">
                <a:latin typeface="Calibri"/>
                <a:ea typeface="Calibri"/>
                <a:cs typeface="Simplified Arabic"/>
              </a:rPr>
              <a:t>فوافق المؤيد وابى المعتز ، فقال المؤيد للمعتز : " يا جاهل تراهم نالوا من ابيك وهو، هو ما نالوا، ثم تمتنع عليهم ؟ اخلع ويلك لا تراجعهم! فقال : وكيف اخلع وقد جرى في الآفاق؟ فقال : هذا الامر قتل اباك وهو يقتلك ، وان كان في سابق على الله ان تلي لتلين فقال : افعل " وقد كتب المؤيد والمعتز خطهما بذلك ، وجاء فيه : " ان امير المؤمنين المتوكل على الله ، قلدني هذا الامير، وانا صغير من غير ارادتي ومحبتي، فلما فهمت امري، علمت اني لا اقوم بما قلدني، ولا اصلح لخلافة المسلمين، فمن كانت بيعتي في عنقه فهو من نقضها في حل وقد حللتكم منها وابرأتكم من ايمانكم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كما لعبت الخلافات بين القادة الاتراك، وغيرهم من دورها في تأزيم الوضع الداخلي، فقد كانت بين احمد بن الخصيب ووصيف شحناء وتباغض، فحرض احمد بن الخصيب المنتصر على وصيف، فارسل اليه المنتصر، وقال له : " قد اتانا عن طاغية الروم انه اقبل يريد الثغر، وهذا امر لا يمكن الامساك عنه، ولست آمنة ان يهلك كل ما مر به ، من بلاد الاسلام يقتل ويسبي، فأما شخصت انت، واما شخصت انا ، فقال : بل اشخص انا يا امير المؤمنين، فقال لأحمد بن الخصيب: انظر الى ما يحتاج اليه وصيف فاتمه له ، وكتب المنتصر الى محمد بن عبد الله بن طاهر ببغداد يعلمه ذلك، ويأمره ان ينتدب الناس للغزاة ويرغبهم فيها، وامر وصيفاً ان يوفي ثغر ملطية ... وامره بالمقام بالثغر اربع سنين يغزو في اوقات الغزو منها الى ان يأتيه رأيه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كما احسن المنتصر الى اهل الحرمين، واطلق اوقاف العلويين، وعزل صالح بن علي عن المدينة، واستعمل عليها علي بن الحسين بن اسماعيل بن العباس ابن محمد، وقبل ان يعنيه ارسل اليه وقال له : " يا علي ! اني اوجهك الى لحمي ودمي، ومد ساعده وقال : الى هذا اوجه بك ، فانظر كيف تكون للقوم، وكيف تعاملهم، يعني آل ابي طالب، فقال : ارجو ان امتثل أمر امير المؤمنين ان شاء الله تعالى ، فقال : اذاً تسعد عندي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لكن العمر لم يطل بالمنتصر طويلاً اذ توفي في ظروف غامضة بعد ستة اشهر من خلافته، وتختلف الاقوال فيها، فمن قائل انه فصد بمبضع مسموم فمات على اثره، ومن قائل ان الذبحة اخذته في حلقه، واستمرت لمدة ثلاثة ايام، ويبدو ان للقادة الاتراك دوراً في موته، ولو انه لا توجد اية اشارة الى ذلك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وعند وفاة المنتصر حدثت سابقة لم تحدث فيما سبق في تاريخ الخلافة العباسية، اذ اجتمع القادة الترك وهم بغا الكبير، وبغا الصغير </a:t>
            </a:r>
            <a:r>
              <a:rPr lang="ar-SA" sz="1800" dirty="0" err="1">
                <a:latin typeface="Calibri"/>
                <a:ea typeface="Calibri"/>
                <a:cs typeface="Simplified Arabic"/>
              </a:rPr>
              <a:t>وأتامش</a:t>
            </a:r>
            <a:r>
              <a:rPr lang="ar-SA" sz="1800" dirty="0">
                <a:latin typeface="Calibri"/>
                <a:ea typeface="Calibri"/>
                <a:cs typeface="Simplified Arabic"/>
              </a:rPr>
              <a:t> وغيرهم "فاستحلفوا قوّاد الاتراك والمغاربة </a:t>
            </a:r>
            <a:r>
              <a:rPr lang="ar-SA" sz="1800" dirty="0" err="1">
                <a:latin typeface="Calibri"/>
                <a:ea typeface="Calibri"/>
                <a:cs typeface="Simplified Arabic"/>
              </a:rPr>
              <a:t>والاشروسنية</a:t>
            </a:r>
            <a:r>
              <a:rPr lang="ar-SA" sz="1800" dirty="0">
                <a:latin typeface="Calibri"/>
                <a:ea typeface="Calibri"/>
                <a:cs typeface="Simplified Arabic"/>
              </a:rPr>
              <a:t> على ان يرضوا بمن رضي به بغا الكبير ، وبغا الصغير </a:t>
            </a:r>
            <a:r>
              <a:rPr lang="ar-SA" sz="1800" dirty="0" err="1">
                <a:latin typeface="Calibri"/>
                <a:ea typeface="Calibri"/>
                <a:cs typeface="Simplified Arabic"/>
              </a:rPr>
              <a:t>وأتامش</a:t>
            </a:r>
            <a:r>
              <a:rPr lang="ar-SA" sz="1800" dirty="0">
                <a:latin typeface="Calibri"/>
                <a:ea typeface="Calibri"/>
                <a:cs typeface="Simplified Arabic"/>
              </a:rPr>
              <a:t>، وذلك بتدبير احمد بن الخصيب، فحلفوا وتشاورا، وكرهوا ان يتولى الخلافة احد من ولد المتوكل لئلا يغتالهم واجمعوا على احمد بن محمد بن المعتصم، وقالوا : لا تخرج الخلافة من ولد مولانا المعتصم "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وهذا الاختيار يبين لنا بوضوح مدى تدخل الاتراك بشكل مباشر في اختيار الخليفة العباسي. وقد حدثت بعض الاضطرابات بسبب البيعة اذ " انكر بعض القواد البيعة " واستمرت النزاعات بين الاتراك والابناء لمدة ثلاثة ايام انتهت بتغلب الاتراك .</a:t>
            </a:r>
            <a:endParaRPr lang="en-US" sz="1200" dirty="0">
              <a:latin typeface="Calibri"/>
              <a:ea typeface="Calibri"/>
              <a:cs typeface="Arial"/>
            </a:endParaRPr>
          </a:p>
          <a:p>
            <a:endParaRPr lang="en-US" dirty="0"/>
          </a:p>
        </p:txBody>
      </p:sp>
    </p:spTree>
    <p:extLst>
      <p:ext uri="{BB962C8B-B14F-4D97-AF65-F5344CB8AC3E}">
        <p14:creationId xmlns:p14="http://schemas.microsoft.com/office/powerpoint/2010/main" val="34669513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228600"/>
            <a:ext cx="7924800" cy="6324600"/>
          </a:xfrm>
        </p:spPr>
        <p:txBody>
          <a:bodyPr>
            <a:normAutofit fontScale="62500" lnSpcReduction="20000"/>
          </a:bodyPr>
          <a:lstStyle/>
          <a:p>
            <a:pPr marL="0" marR="0" algn="just" rtl="1">
              <a:lnSpc>
                <a:spcPct val="115000"/>
              </a:lnSpc>
              <a:spcBef>
                <a:spcPts val="0"/>
              </a:spcBef>
              <a:spcAft>
                <a:spcPts val="1000"/>
              </a:spcAft>
            </a:pPr>
            <a:r>
              <a:rPr lang="ar-SA" sz="1800" dirty="0">
                <a:latin typeface="Calibri"/>
                <a:ea typeface="Calibri"/>
                <a:cs typeface="Simplified Arabic"/>
              </a:rPr>
              <a:t> </a:t>
            </a:r>
            <a:endParaRPr lang="en-US" sz="1200" dirty="0">
              <a:latin typeface="Calibri"/>
              <a:ea typeface="Calibri"/>
              <a:cs typeface="Arial"/>
            </a:endParaRPr>
          </a:p>
          <a:p>
            <a:pPr marL="0" marR="0" algn="just" rtl="1">
              <a:lnSpc>
                <a:spcPct val="115000"/>
              </a:lnSpc>
              <a:spcBef>
                <a:spcPts val="0"/>
              </a:spcBef>
              <a:spcAft>
                <a:spcPts val="1000"/>
              </a:spcAft>
            </a:pPr>
            <a:r>
              <a:rPr lang="ar-SA" sz="1800" b="1" dirty="0">
                <a:latin typeface="Calibri"/>
                <a:ea typeface="Calibri"/>
                <a:cs typeface="Simplified Arabic"/>
              </a:rPr>
              <a:t>ج- فترة المقتدر 295 – 320 ه / 907 – 932 م .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تولى ابو الفضل جعفر بن المعتضد الخلافة بعد وفاة المكتفي سنة 295 ه / 907 م ، وظل فيها حتى قتل سنة 320 ه ، وقد جرت عدة محاولات لخلعة الاولى سنة 296 ه / 908 م ، فخلعوه وبايعوا لابن المعتز، وقد لعب " القواد والقضاة والكتاب مع الوزير العباسي بن الحسن، على خلع المقتدر، والبيعة لابن المعتز، وارسلوا الى ابن المعتز في ذلك ، فأجابهم على ان لا يكون فيه سفك دم ولا حرب، فاخبروه باجتماعهم عليه، وانه ليس لهم منازع ولا محارب" . وكان السبب في هذا الخلع هو صغر سن المقتدر 13 سنة ، وقد افشل هذه القضية اتباع المقتدر حيث اجتمعوا وقالوا : "لا نسلم الخلافة من غير ان نبلي عذراً، ونجتهد في دفع ما اصابنا " . وقد نجحوا فعلاً في اعادة المقتدر الى الخلافة.</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كما جرت محاولة اخرى لخلعه سنة 317 ه/929م وسببها خو الخلاف مع مؤنس، وبايعوا اخاه القاهر بالله محمد بن المعتضد، فبقي يومين، ثم اعيد المقتدر بعد فتنة كادت ان تحدث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ان اهم قضية يمكن ان نتناولها خلال فترة حكم المقتدر هي مشكلة توفير اموال الجند، فقد عرف عن المقتدر انه اتلف الاموال التي جمعها ابوه واخوه من قبل ولكي نقدر اهمية هذا الوضع، ومسألة توفير اموال الجند، نجد كثرة عزل وتولية الوزراء خلال فترة حكمه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ابو علي محمد بن عبد الله </a:t>
            </a:r>
            <a:r>
              <a:rPr lang="ar-SA" sz="1800" dirty="0" err="1">
                <a:latin typeface="Calibri"/>
                <a:ea typeface="Calibri"/>
                <a:cs typeface="Simplified Arabic"/>
              </a:rPr>
              <a:t>الخاقاني</a:t>
            </a:r>
            <a:r>
              <a:rPr lang="ar-SA" sz="1800" dirty="0">
                <a:latin typeface="Calibri"/>
                <a:ea typeface="Calibri"/>
                <a:cs typeface="Simplified Arabic"/>
              </a:rPr>
              <a:t>.</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علي بن الفرات</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علي بن عيسى</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ابن الفرات</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حامد بن العباس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ابن الفرات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ابو القاسم عبد الله بن محمد بن عبيد الله </a:t>
            </a:r>
            <a:r>
              <a:rPr lang="ar-SA" sz="1800" dirty="0" err="1">
                <a:latin typeface="Calibri"/>
                <a:ea typeface="Calibri"/>
                <a:cs typeface="Simplified Arabic"/>
              </a:rPr>
              <a:t>الخاقاني</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ابا العباس </a:t>
            </a:r>
            <a:r>
              <a:rPr lang="ar-SA" sz="1800" dirty="0" err="1">
                <a:latin typeface="Calibri"/>
                <a:ea typeface="Calibri"/>
                <a:cs typeface="Simplified Arabic"/>
              </a:rPr>
              <a:t>الخصيبي</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علي بن عيسى</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ابن مقلة</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سليمان بن الحسن بن مخلد</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err="1">
                <a:latin typeface="Calibri"/>
                <a:ea typeface="Calibri"/>
                <a:cs typeface="Simplified Arabic"/>
              </a:rPr>
              <a:t>الكلواذي</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الحسين بن القاسم.</a:t>
            </a:r>
            <a:endParaRPr lang="en-US" sz="1200" dirty="0">
              <a:latin typeface="Calibri"/>
              <a:ea typeface="Calibri"/>
              <a:cs typeface="Arial"/>
            </a:endParaRPr>
          </a:p>
          <a:p>
            <a:endParaRPr lang="en-US" dirty="0"/>
          </a:p>
        </p:txBody>
      </p:sp>
    </p:spTree>
    <p:extLst>
      <p:ext uri="{BB962C8B-B14F-4D97-AF65-F5344CB8AC3E}">
        <p14:creationId xmlns:p14="http://schemas.microsoft.com/office/powerpoint/2010/main" val="27696278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304800"/>
            <a:ext cx="7924800" cy="6248400"/>
          </a:xfrm>
        </p:spPr>
        <p:txBody>
          <a:bodyPr>
            <a:normAutofit fontScale="92500" lnSpcReduction="20000"/>
          </a:bodyPr>
          <a:lstStyle/>
          <a:p>
            <a:pPr marL="0" marR="0" algn="just" rtl="1">
              <a:lnSpc>
                <a:spcPct val="115000"/>
              </a:lnSpc>
              <a:spcBef>
                <a:spcPts val="0"/>
              </a:spcBef>
              <a:spcAft>
                <a:spcPts val="1000"/>
              </a:spcAft>
            </a:pPr>
            <a:r>
              <a:rPr lang="ar-SA" sz="1800" dirty="0">
                <a:latin typeface="Calibri"/>
                <a:ea typeface="Calibri"/>
                <a:cs typeface="Simplified Arabic"/>
              </a:rPr>
              <a:t> وقد عزل كل هؤلاء وتبدلوا بسبب الاموال، حيث كان الجيش بفرقة المختلفة من الفرسان والرجالة ينتهزون هذه الفرص، من اجل اثارة المشاكل والمطالبة بأرزاق اضافية، او طلب زيادة الرواتب.</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كان واجب الوزير ينحصر في توفير الاموال، واوجه صرفها، لكن سوء الاحوال دفع في بعض الاحيان الى تولي وزراء ضعاف، وعدم معرفتهم كيفية الادارة، فكان هذا عاملاً مساعداً في حدوث ازمات كثيرة. يضاف الى ذلك ظهور ظاهرة الالتزام للوظائف، فلا تعطى الوظائف للأشخاص الاكفاء، بل تعطي لمن يدفع اكثر، ولربما تولى الوظيفة اكثر من شخص، وتكون التولية للعمال من الوزراء، حيث يتلاعبون بها بشكل كبير، وكان عزل الوزراء والعمال يرافقه مصادرات نظراً لاستئثار بعضهم بالأموال ، كما ويلاحظ كثرة تدخل الحريم في امور الدولة، فكان لامه " شغب " دور كبير في تمشية امور الدولة وعزل الوزراء وكذلك وصيفاتها وخصوصاً ام موسى، وكان المقتدر لا يرد لها طلباً، كل هذه العوامل، كان لها اثر سيء على الادارة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وعندما استفحلت الامور وكثر شغب الجند وتدخل قادة الترك اراد المقتدر ان يستغل الوضع، ويضرب فرقه بعضها بعضاً، ويحدثنا ابن الاثير عن هذا في حوادث سنة 318 ه 930 م فيقول : " في هذه السنة في المحرم ، هلك الرجالة </a:t>
            </a:r>
            <a:r>
              <a:rPr lang="ar-SA" sz="1800" dirty="0" err="1">
                <a:latin typeface="Calibri"/>
                <a:ea typeface="Calibri"/>
                <a:cs typeface="Simplified Arabic"/>
              </a:rPr>
              <a:t>المصافية</a:t>
            </a:r>
            <a:r>
              <a:rPr lang="ar-SA" sz="1800" dirty="0">
                <a:latin typeface="Calibri"/>
                <a:ea typeface="Calibri"/>
                <a:cs typeface="Simplified Arabic"/>
              </a:rPr>
              <a:t>، واخرجوا من بغداد بعدما عظم شرهم وقوي امرهم ... وكثر شغبهم ومطالبتهم، وادخلوا في الارزاق اولادهم واهليهم، ومعارفهم، واثبتوا اسماءهم، فصار لهم في الشهر مائة الف وثلاثون الف دينار "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واتفق ان شغب الفارسان في طلب ارزاقهم، فقيل لهم : ان بيت المال فارغ، وقد انصرفت الاموال الى الرجالة، فثار بهم الفرسان، فاقتتلوا ، فقتل من الفرسان جماعة، واحتج المقتدر بقتلهم على الرجالة، ونودي فيهم بالخروج عن بغداد ، ومن يتخلف يعرض نفسه للعقوبة، وهدمت دور زعمائهم، وقبضت املاكهم.</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وفي سنة  320 ه / 932 م هاج الجيش على مؤنس وقالوا له : " اذهب بنا الى الخليفة، فان انصفنا واجرى ارزاقنا والا قاتلناه، فتوجه مؤنس الى بغداد، وقد اراد المقتدر ان ينحدر الى واسط ، ثم يكاتب العساكر ويترك مؤنس في بغداد، الا ان مستشاريه اشاروا عليه بعكس ذلك، ومحاربة مؤنس، وكانت النتيجة قتل الخليفة المقتدر سنة 320 ه .</a:t>
            </a:r>
            <a:endParaRPr lang="en-US" dirty="0"/>
          </a:p>
        </p:txBody>
      </p:sp>
    </p:spTree>
    <p:extLst>
      <p:ext uri="{BB962C8B-B14F-4D97-AF65-F5344CB8AC3E}">
        <p14:creationId xmlns:p14="http://schemas.microsoft.com/office/powerpoint/2010/main" val="12737482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304800"/>
            <a:ext cx="7924800" cy="6324600"/>
          </a:xfrm>
        </p:spPr>
        <p:txBody>
          <a:bodyPr>
            <a:normAutofit fontScale="77500" lnSpcReduction="20000"/>
          </a:bodyPr>
          <a:lstStyle/>
          <a:p>
            <a:pPr marL="0" marR="0" algn="just" rtl="1">
              <a:lnSpc>
                <a:spcPct val="115000"/>
              </a:lnSpc>
              <a:spcBef>
                <a:spcPts val="0"/>
              </a:spcBef>
              <a:spcAft>
                <a:spcPts val="1000"/>
              </a:spcAft>
            </a:pPr>
            <a:r>
              <a:rPr lang="ar-SA" sz="1800" dirty="0">
                <a:latin typeface="Calibri"/>
                <a:ea typeface="Calibri"/>
                <a:cs typeface="Simplified Arabic"/>
              </a:rPr>
              <a:t>د- </a:t>
            </a:r>
            <a:r>
              <a:rPr lang="ar-SA" sz="1800" b="1" dirty="0">
                <a:latin typeface="Calibri"/>
                <a:ea typeface="Calibri"/>
                <a:cs typeface="Simplified Arabic"/>
              </a:rPr>
              <a:t>عصر امرة الامراء 320 – 334 ه / 932 – 945 م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تولى الخلافة في هذه الفترة ثلاثة خلفاء هم القاهر بالله (ابو منصور محمد بن المعتضد 320 – 322 ه / 932 – 933  م ) ثم خلع وسملت عيناه، وهو اول خليفة عباسي يسمل لئلا يكون له اي امل في العودة الى الخلافة مرة اخرى، وبويع بعد خلعه لابي العباس احمد بن المقتدر، ولقب بالراضي بالله 322- 329 ه / 933 – 940 م ، وكان محبوساً فأخرجه الاتراك، وبايعوه ثم تولى ابراهيم ابن المقتدر الخلافة ( 329 – 333 ه / 940 – 944 م) ولقب بالمتقي لله ، ثم خلع وسمله توزون في هيت، وبويع بعد خلعه لابي القاسم عبد الله بن المكتفي بالله ولقب بالمستكفي بالله ( 333 – 334 ه / 944 – 945 م ) وظل في الخلافة حتى دخل البويهيون بغداد ، حيث خلعوه، وبايعوا للمطيع لله ابي القاسم الفضل بن المقتدر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تميزت هذه الفترة بالاضطرابات، وعدم الهدوء والاستقرار ، والسبب الرئيسي هو عدم توفر الاموال لدفع رواتب الجند، وشغب الجند لم يقتصر على الخلفاء بل تعداه الى الوزراء وضد قادتهم بالذات اذ كانوا يشعرون انهم قد استأثروا بالأموال دونهم.</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ونتيجة لهذا الوضع الاقتصادي السيء، وعدم استطاعة الوزراء احداث موازنة على الاقل بين الواردات والمصروفات اضطر الخليفة الى البحث عن حل عله يجد مبتغاه فيه، فاستحدث منصب امير الامراء، وقد تم الاتفاق بين الخليفة العباسي، وبين ابن رائق، ان يسند اليه منصب امير الامراء، لقاء القيام بتوفير نفقات الدولة والجيش.</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وباستحداث هذا المنصب فقد منصب الوزارة اهميته، وعلت مرتبة امير الامراء على منصب الوزير، حيث بطل " منذ يومئذ امر الوزارة، فلم يكن الوزير ينظر في شيء من امر النواحي ولا الدواوين ولا الاعمال ، ولا كان له غير اسم الوزارة فقط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واصبح امير الامراء يتولى تعيين الولاة والعمال وعزلهم ، وشارك الخليفة في اخص امتيازاته، اذ صار اسمه يذكر في خطبة الجمعة والاعياد، والاكثر من هذا انه اخذ يتدخل في امر البيعة وولاية العهد، فقد طلب الخليفة الراضي بالله من امير الامراء بجكم </a:t>
            </a:r>
            <a:r>
              <a:rPr lang="ar-SA" sz="1800" dirty="0" err="1">
                <a:latin typeface="Calibri"/>
                <a:ea typeface="Calibri"/>
                <a:cs typeface="Simplified Arabic"/>
              </a:rPr>
              <a:t>الديلمي</a:t>
            </a:r>
            <a:r>
              <a:rPr lang="ar-SA" sz="1800" dirty="0">
                <a:latin typeface="Calibri"/>
                <a:ea typeface="Calibri"/>
                <a:cs typeface="Simplified Arabic"/>
              </a:rPr>
              <a:t>، ان يعين ابنه ولياً للعهد فرفض ذلك، كما ان امير الامراء كان يتدخل في تعيين وزير الخليفة، ان شاء ابقاه ، وان شاء عزله.</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وقد حاول الخلفاء العباسيون التخلص من سيطرة الترك ، وامير الامراء وقادة الجيش التركي، الا ان محاولتهم باءت بالفشل ، وذهبوا ضحية محاولاتهم هذه .</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     واضرت هذه الاوضاع بمعنويات الناس وبحالتهم الاقتصادية سيما بعد ان كثرت المصادرات من امير الامراء جعفر بن شيرزاد، الذي اكثر من مصادرات الناس والتجار والاغنياء في بغداد، وتفنن في فرض ضرائب اضافية من اجل توفير اموال الجند ، حتى اضطر التجار الى الرحيل عن مدينة بغداد .</a:t>
            </a:r>
            <a:endParaRPr lang="en-US" sz="1200" dirty="0">
              <a:latin typeface="Calibri"/>
              <a:ea typeface="Calibri"/>
              <a:cs typeface="Arial"/>
            </a:endParaRPr>
          </a:p>
          <a:p>
            <a:endParaRPr lang="en-US" dirty="0"/>
          </a:p>
        </p:txBody>
      </p:sp>
    </p:spTree>
    <p:extLst>
      <p:ext uri="{BB962C8B-B14F-4D97-AF65-F5344CB8AC3E}">
        <p14:creationId xmlns:p14="http://schemas.microsoft.com/office/powerpoint/2010/main" val="2049972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533400"/>
            <a:ext cx="7924800" cy="5791200"/>
          </a:xfrm>
        </p:spPr>
        <p:txBody>
          <a:bodyPr>
            <a:normAutofit lnSpcReduction="10000"/>
          </a:bodyPr>
          <a:lstStyle/>
          <a:p>
            <a:pPr marL="0" marR="0" algn="just" rtl="1">
              <a:lnSpc>
                <a:spcPct val="115000"/>
              </a:lnSpc>
              <a:spcBef>
                <a:spcPts val="0"/>
              </a:spcBef>
              <a:spcAft>
                <a:spcPts val="1000"/>
              </a:spcAft>
            </a:pPr>
            <a:r>
              <a:rPr lang="ar-SA" sz="2800" dirty="0">
                <a:solidFill>
                  <a:srgbClr val="FFFF00"/>
                </a:solidFill>
                <a:latin typeface="Calibri"/>
                <a:ea typeface="Calibri"/>
                <a:cs typeface="Simplified Arabic"/>
              </a:rPr>
              <a:t>العوامل التي ساعدت على سقوط الخلافة الأموية</a:t>
            </a:r>
            <a:endParaRPr lang="en-US" sz="2800" dirty="0">
              <a:solidFill>
                <a:srgbClr val="FFFF00"/>
              </a:solidFill>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قامت الدولة العباسية بعد القضاء على الخلافة الأموية التي ساعدت على اضعافها ومن ثم سقوطها عوامل عديدة رئيسية نجملها بالاتي:</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1</a:t>
            </a:r>
            <a:r>
              <a:rPr lang="ar-SA" sz="1800" b="1" dirty="0">
                <a:latin typeface="Calibri"/>
                <a:ea typeface="Calibri"/>
                <a:cs typeface="Simplified Arabic"/>
              </a:rPr>
              <a:t>-نظام ولاية العهد:</a:t>
            </a:r>
            <a:endParaRPr lang="en-US" sz="1200" dirty="0">
              <a:latin typeface="Calibri"/>
              <a:ea typeface="Calibri"/>
              <a:cs typeface="Arial"/>
            </a:endParaRPr>
          </a:p>
          <a:p>
            <a:pPr algn="r" rtl="1"/>
            <a:r>
              <a:rPr lang="ar-SA" sz="1800" dirty="0">
                <a:ea typeface="Calibri"/>
                <a:cs typeface="Simplified Arabic"/>
              </a:rPr>
              <a:t>ويعتبر هذا النظام من العوامل الرئيسية التي ساعدت على ضعف الدولة الأموية بالرغم من أنه ظهر بوقت مبكر من قيام الدولة الاموية، حيث ان معاوية بن أبي سفيان (41-60هـ)، أول خلفاء بني أمية هو الذي أوجد هذا النظام بمشورة واليه على العراق المغيرة بن شعبة الذي أراد التقرب لمعاوية بن أبي سفيان الذي كان يخطط لإيصال ولده يزيد إلى سدة الحكم، ومع أن هذا النظام ظهر منذ أيام خلافة معاوية الا أنه عد واحداً من العوامل المهمة التي ساعدت على سقوط الخلافة الاموية وقد أدى هذا النظام مع تحقيق الهدف الذي انشأ من أجله الا انه ساهم بإيجاد روح التنافس الاسري بالنسبة للبيت الحاكم لغرض الوصول إلى كرسي الحكم الامر الذي انهك الدولة الاموية، وكان ذلك الصراع قد أسهم بحق في اضعافها ومن ثم سقوطها ومثال على ذلك الصراع الذي دار بين عمرو بن سعيد الاشدق وعبد الملك بن مروان حول ولاية العهد سنة 65هـ كذلك الصراع الذي حدث بين الخليفة الاموي الوليد بن عبد الملك (86-96هـ)، وأخيه سليمان (96-99هـ) عندما حاول الاول عزل الثاني عن ولاية العهد من أجل اخلاء الساحة السياسية لولده وبتشجيع من قادة وامراء الدولة الاموية وقد انعكست تلك الصراعات سلباً على الاوضاع الداخلية وأصبحت عاملاً مساعداً لظهور عامل آخر وهو التعصب القبلي</a:t>
            </a:r>
            <a:r>
              <a:rPr lang="ar-SA" sz="1800" dirty="0" smtClean="0">
                <a:ea typeface="Calibri"/>
                <a:cs typeface="Simplified Arabic"/>
              </a:rPr>
              <a:t>.</a:t>
            </a:r>
            <a:endParaRPr lang="ar-IQ" sz="1800" dirty="0" smtClean="0">
              <a:ea typeface="Calibri"/>
              <a:cs typeface="Simplified Arabic"/>
            </a:endParaRPr>
          </a:p>
          <a:p>
            <a:pPr algn="r" rtl="1"/>
            <a:r>
              <a:rPr lang="ar-SA" sz="1800" dirty="0" smtClean="0">
                <a:ea typeface="Calibri"/>
                <a:cs typeface="Simplified Arabic"/>
              </a:rPr>
              <a:t/>
            </a:r>
            <a:br>
              <a:rPr lang="ar-SA" sz="1800" dirty="0" smtClean="0">
                <a:ea typeface="Calibri"/>
                <a:cs typeface="Simplified Arabic"/>
              </a:rPr>
            </a:br>
            <a:endParaRPr lang="en-US" dirty="0"/>
          </a:p>
        </p:txBody>
      </p:sp>
    </p:spTree>
    <p:extLst>
      <p:ext uri="{BB962C8B-B14F-4D97-AF65-F5344CB8AC3E}">
        <p14:creationId xmlns:p14="http://schemas.microsoft.com/office/powerpoint/2010/main" val="31990888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304800" y="457200"/>
            <a:ext cx="8229600" cy="5334000"/>
          </a:xfrm>
        </p:spPr>
        <p:txBody>
          <a:bodyPr>
            <a:normAutofit fontScale="92500" lnSpcReduction="20000"/>
          </a:bodyPr>
          <a:lstStyle/>
          <a:p>
            <a:pPr marL="0" marR="0" algn="just" rtl="1">
              <a:lnSpc>
                <a:spcPct val="115000"/>
              </a:lnSpc>
              <a:spcBef>
                <a:spcPts val="0"/>
              </a:spcBef>
              <a:spcAft>
                <a:spcPts val="1000"/>
              </a:spcAft>
            </a:pPr>
            <a:r>
              <a:rPr lang="ar-SA" sz="1800" dirty="0">
                <a:latin typeface="Calibri"/>
                <a:ea typeface="Calibri"/>
                <a:cs typeface="Simplified Arabic"/>
              </a:rPr>
              <a:t/>
            </a:r>
            <a:br>
              <a:rPr lang="ar-SA" sz="1800" dirty="0">
                <a:latin typeface="Calibri"/>
                <a:ea typeface="Calibri"/>
                <a:cs typeface="Simplified Arabic"/>
              </a:rPr>
            </a:br>
            <a:r>
              <a:rPr lang="ar-SA" sz="1800" b="1" dirty="0">
                <a:latin typeface="Calibri"/>
                <a:ea typeface="Calibri"/>
                <a:cs typeface="Simplified Arabic"/>
              </a:rPr>
              <a:t>2-العصبية القبلية:</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اوجد العامل الاول الممثل بولاية العهد التعصب القبلي والولاء للحكم الاموي، ومع وجود </a:t>
            </a:r>
            <a:r>
              <a:rPr lang="ar-SA" sz="1800" dirty="0" err="1">
                <a:latin typeface="Calibri"/>
                <a:ea typeface="Calibri"/>
                <a:cs typeface="Simplified Arabic"/>
              </a:rPr>
              <a:t>تنافرات</a:t>
            </a:r>
            <a:r>
              <a:rPr lang="ar-SA" sz="1800" dirty="0">
                <a:latin typeface="Calibri"/>
                <a:ea typeface="Calibri"/>
                <a:cs typeface="Simplified Arabic"/>
              </a:rPr>
              <a:t> قبلية بوقت مبكر من عمر الخلافة الاموية إلا أن هذا العامل برز واضحاً أيام خلافة الوليد بن عبد الملك عند محاولته عزل أخيه وولي عهده سليمان وكان ذلك بتشجيع من زعماء وقادة اليمانية الذين تزلفوا للوليد بعد أن عرفوا بنواياه سلفاً فكان من وراء تشجيعهم له بعزل أخيه عاملين مهمين الأول يتمثل بالتقرب للخليفة والعمل على تأييده لإنجاح مشروعه بإيصال ابنه لكرسي الخلافة، أما الثاني فهو لتحقيق مصالحهم السياسية والادارية المتمثلة بالحفاظ على ما تمكنوا من الحصول عليه من امتيازات على حساب العصبية الاخرى كالمناصب الادارية والعسكرية،  وقد ساعدت العصبية القبلية على شحن عامل ثالث من عوامل ضعف وسقوط الدولة الأموية ألا وهو الثورات الداخلية.</a:t>
            </a:r>
            <a:endParaRPr lang="en-US" sz="1200" dirty="0">
              <a:latin typeface="Calibri"/>
              <a:ea typeface="Calibri"/>
              <a:cs typeface="Arial"/>
            </a:endParaRPr>
          </a:p>
          <a:p>
            <a:pPr marL="0" marR="0" algn="just" rtl="1">
              <a:lnSpc>
                <a:spcPct val="115000"/>
              </a:lnSpc>
              <a:spcBef>
                <a:spcPts val="0"/>
              </a:spcBef>
              <a:spcAft>
                <a:spcPts val="1000"/>
              </a:spcAft>
            </a:pPr>
            <a:r>
              <a:rPr lang="ar-SA" sz="1800" b="1" dirty="0">
                <a:latin typeface="Calibri"/>
                <a:ea typeface="Calibri"/>
                <a:cs typeface="Simplified Arabic"/>
              </a:rPr>
              <a:t>3-حركات المعارضة:</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كان للحركات المعارضة الدور البالغ في انهاك الدولة الاموية سياسياً واقتصادياً، اذ أن هذا العامل ولد مع قيام الدولة الاموية سيما المعارضة العلوية التي كانت من أشد أنواع المعارضة، مثل ثورة الامام الحسين ضد الدولة الأموية والواقع الفاسد فيها، وثورة التوابين التي تزعمها سليمان بن صرد الخزاعي، وثورة زيد بن علي بن الحسين في الكوفة سنة 121هـ، كما ان لمعارضة الخوارج والتي من أشدها حركات الخوارج </a:t>
            </a:r>
            <a:r>
              <a:rPr lang="ar-SA" sz="1800" dirty="0" err="1">
                <a:latin typeface="Calibri"/>
                <a:ea typeface="Calibri"/>
                <a:cs typeface="Simplified Arabic"/>
              </a:rPr>
              <a:t>الازارقة</a:t>
            </a:r>
            <a:r>
              <a:rPr lang="ar-SA" sz="1800" dirty="0">
                <a:latin typeface="Calibri"/>
                <a:ea typeface="Calibri"/>
                <a:cs typeface="Simplified Arabic"/>
              </a:rPr>
              <a:t> والثورات في الجزيرة الفراتية والكوفة والبصرة الأثر الواضح في انهاك الدولة الأموية ، ساعدت هذه الحركات على تفويض سلطان الامويين ونخره داخلياً ناهيك عن الضغوطات الخارجية المتمثلة بالإمبراطورية البيزنطية  والمعاهدات ان العوامل السابقة اسهمت بشكل واضح في ظهور العامل الذي أجهز تماماً على الدولة الاموية وطوى صفحتها السياسية، والمتمثل بالدعوة العباسية.</a:t>
            </a:r>
            <a:endParaRPr lang="en-US" sz="1200" dirty="0">
              <a:latin typeface="Calibri"/>
              <a:ea typeface="Calibri"/>
              <a:cs typeface="Arial"/>
            </a:endParaRPr>
          </a:p>
          <a:p>
            <a:endParaRPr lang="en-US" dirty="0"/>
          </a:p>
        </p:txBody>
      </p:sp>
    </p:spTree>
    <p:extLst>
      <p:ext uri="{BB962C8B-B14F-4D97-AF65-F5344CB8AC3E}">
        <p14:creationId xmlns:p14="http://schemas.microsoft.com/office/powerpoint/2010/main" val="18149333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sz="quarter" idx="13"/>
          </p:nvPr>
        </p:nvSpPr>
        <p:spPr>
          <a:xfrm>
            <a:off x="609600" y="838200"/>
            <a:ext cx="7924800" cy="4876800"/>
          </a:xfrm>
        </p:spPr>
        <p:txBody>
          <a:bodyPr>
            <a:normAutofit/>
          </a:bodyPr>
          <a:lstStyle/>
          <a:p>
            <a:pPr marL="0" marR="0" indent="0" algn="just" rtl="1">
              <a:lnSpc>
                <a:spcPct val="115000"/>
              </a:lnSpc>
              <a:spcBef>
                <a:spcPts val="0"/>
              </a:spcBef>
              <a:spcAft>
                <a:spcPts val="1000"/>
              </a:spcAft>
              <a:buNone/>
            </a:pPr>
            <a:endParaRPr lang="en-US" sz="1200" dirty="0">
              <a:latin typeface="Calibri"/>
              <a:ea typeface="Calibri"/>
              <a:cs typeface="Arial"/>
            </a:endParaRPr>
          </a:p>
          <a:p>
            <a:pPr marL="0" marR="0" algn="just" rtl="1">
              <a:lnSpc>
                <a:spcPct val="115000"/>
              </a:lnSpc>
              <a:spcBef>
                <a:spcPts val="0"/>
              </a:spcBef>
              <a:spcAft>
                <a:spcPts val="1000"/>
              </a:spcAft>
            </a:pPr>
            <a:r>
              <a:rPr lang="ar-SA" sz="1800" b="1" dirty="0">
                <a:latin typeface="Calibri"/>
                <a:ea typeface="Calibri"/>
                <a:cs typeface="Simplified Arabic"/>
              </a:rPr>
              <a:t>4-الدعوة العباسية:</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كان لنظام ولاية العهد الاثر الواضح في ايجاد صراع بين امراء البيت الاموي من أجل الوصول إلى السلطة مشحوناً بدور نساء الخلفاء اللواتي كن يدبرن الدسائس من أجل وصول اولادهن إلى كرسي الحكم، ان طبيعة الظروف أملت على الخلفاء الامويين واولياء العهد من بعدهم بتبني احدى العصبيتين ضد الاخرى، إلى درجة التنكيل والاقصاء السياسي، وعندما يرتقي ولي العهد كرسي الدولة فانه ينتصر للعصبية الاخرى التي ايدته تلقائياً باعتباره ضد الخليفة السابق ليعمل على قتل المعارضين له وتعيين امراء وولاة من العصبية التي تبناها، وهكذا ظهر عامل الثأر وبقوة بين العصبيتين إلى الدرجة التي ليس من السهل السيطرة عليها وعم الاختلاف كل ارجاء الدولة وكل مفاصلها، كما ان سرعة تبدل الولاء بالنسبة للدولة سيما السنوات الاخيرة منها ساعد أيضاً بإيجاد فراغ سياسي كبير </a:t>
            </a:r>
            <a:r>
              <a:rPr lang="ar-SA" sz="1800" dirty="0" err="1">
                <a:latin typeface="Calibri"/>
                <a:ea typeface="Calibri"/>
                <a:cs typeface="Simplified Arabic"/>
              </a:rPr>
              <a:t>غذته</a:t>
            </a:r>
            <a:r>
              <a:rPr lang="ar-SA" sz="1800" dirty="0">
                <a:latin typeface="Calibri"/>
                <a:ea typeface="Calibri"/>
                <a:cs typeface="Simplified Arabic"/>
              </a:rPr>
              <a:t> اكثر الحركات المعارضة للدولة الاموية . لقد استغل العباسيون هذه الظروف وعملوا على تأسيس تنظيم سري اختير له مقراً لإدارته في منطقة الحميمة، كما اختير له ساحة ومكان للدعاية في بادئ الامر في الكوفة ثم فيما بعد اتفق ان تكون خراسان ساحة للممارسة الدعاية السرية لأسباب عديدة ، وقد نجحت الدعوة العباسية من تحقيق الاهداف واسقاط الخلافة الاموية.</a:t>
            </a:r>
            <a:endParaRPr lang="en-US" sz="1200" dirty="0">
              <a:latin typeface="Calibri"/>
              <a:ea typeface="Calibri"/>
              <a:cs typeface="Arial"/>
            </a:endParaRPr>
          </a:p>
          <a:p>
            <a:endParaRPr lang="en-US" dirty="0"/>
          </a:p>
        </p:txBody>
      </p:sp>
    </p:spTree>
    <p:extLst>
      <p:ext uri="{BB962C8B-B14F-4D97-AF65-F5344CB8AC3E}">
        <p14:creationId xmlns:p14="http://schemas.microsoft.com/office/powerpoint/2010/main" val="6590762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762000"/>
            <a:ext cx="8077200" cy="4953000"/>
          </a:xfrm>
        </p:spPr>
        <p:txBody>
          <a:bodyPr>
            <a:normAutofit/>
          </a:bodyPr>
          <a:lstStyle/>
          <a:p>
            <a:pPr marL="0" marR="0" algn="just" rtl="1">
              <a:lnSpc>
                <a:spcPct val="115000"/>
              </a:lnSpc>
              <a:spcBef>
                <a:spcPts val="0"/>
              </a:spcBef>
              <a:spcAft>
                <a:spcPts val="1000"/>
              </a:spcAft>
            </a:pPr>
            <a:r>
              <a:rPr lang="ar-SA" sz="1800" b="1" dirty="0">
                <a:latin typeface="Calibri"/>
                <a:ea typeface="Calibri"/>
                <a:cs typeface="Simplified Arabic"/>
              </a:rPr>
              <a:t>قادة التنظيم العباسي :</a:t>
            </a:r>
            <a:endParaRPr lang="en-US" sz="1200" dirty="0">
              <a:latin typeface="Calibri"/>
              <a:ea typeface="Calibri"/>
              <a:cs typeface="Arial"/>
            </a:endParaRPr>
          </a:p>
          <a:p>
            <a:pPr marL="0" marR="0" algn="just" rtl="1">
              <a:lnSpc>
                <a:spcPct val="115000"/>
              </a:lnSpc>
              <a:spcBef>
                <a:spcPts val="0"/>
              </a:spcBef>
              <a:spcAft>
                <a:spcPts val="1000"/>
              </a:spcAft>
            </a:pPr>
            <a:r>
              <a:rPr lang="ar-SA" sz="1800" b="1" dirty="0">
                <a:latin typeface="Calibri"/>
                <a:ea typeface="Calibri"/>
                <a:cs typeface="Simplified Arabic"/>
              </a:rPr>
              <a:t>-أبو هاشم:</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هو عبدالله بن محمد (ابن الحنفية) بن علي بن أبي طالب (رض)، كنيته (أبو هاشم)، هاشمي علوي مدني ، ويعد أحد اقطاب البيت العلوي في زمانه جيء بابي هاشم إلى دمشق ايام خلافة الوليد بن عبد الملك، وصادف ان ارسل علي بن عبدالله بن عباس ولده محمد إلى باب الوليد في دمشق لطلب العلم فالتقى بابي هاشم فتتلمذ عليه وبقي بخدمته حتى جاء الوقت الذي طلب به الوليد من أبي هاشم مغادرة دمشق ، وقد غادرها بصحبة محمد بن علي وستة من اصحابه إلى الحميمة مع محمد بن علي حيث داره هناك، حيث ترك مولى له وهو مسلمة بن الجبير في دمشق لقضاء بعض شؤونه وطلب منه ان يلحق به، فقال: " اتبع اثرنا فاني اخذ على البلقاء مع ابن عمي محمد بن علي ولن ابرح منزله حتى تلتحق واحسب القضاء سيحول دون ذلك" ، وكان قد اعتل واشتد به الوجع فأوصى أصحابه ان يسمعوا ويطيعوا لمحمد بن علي ومسلمة والصحيفة التي كانت تحوي اسماء اصحاب أبي هاشم، ويقال ان هذه الصحيفة هي الصحيفة الصفراء تحوي علوم ومعارف عديدة ورثها عن والده محمد بن الحنفية فأوصى لمحمد بن علي وفارق الحياة سنة 98هـ، وهو التاريخ الذي ابتدأ به نشاط التنظيم العباسي بزعامة محمد بن علي ورعاية والده علي بن عبدالله العباسي.</a:t>
            </a:r>
            <a:endParaRPr lang="en-US" sz="1200" dirty="0">
              <a:latin typeface="Calibri"/>
              <a:ea typeface="Calibri"/>
              <a:cs typeface="Arial"/>
            </a:endParaRPr>
          </a:p>
          <a:p>
            <a:endParaRPr lang="en-US" dirty="0"/>
          </a:p>
        </p:txBody>
      </p:sp>
    </p:spTree>
    <p:extLst>
      <p:ext uri="{BB962C8B-B14F-4D97-AF65-F5344CB8AC3E}">
        <p14:creationId xmlns:p14="http://schemas.microsoft.com/office/powerpoint/2010/main" val="3342075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609600"/>
            <a:ext cx="8001000" cy="6019800"/>
          </a:xfrm>
        </p:spPr>
        <p:txBody>
          <a:bodyPr>
            <a:normAutofit fontScale="77500" lnSpcReduction="20000"/>
          </a:bodyPr>
          <a:lstStyle/>
          <a:p>
            <a:pPr marL="0" marR="0" algn="just" rtl="1">
              <a:lnSpc>
                <a:spcPct val="115000"/>
              </a:lnSpc>
              <a:spcBef>
                <a:spcPts val="0"/>
              </a:spcBef>
              <a:spcAft>
                <a:spcPts val="1000"/>
              </a:spcAft>
            </a:pPr>
            <a:r>
              <a:rPr lang="en-US" sz="1800" dirty="0">
                <a:latin typeface="Simplified Arabic"/>
                <a:ea typeface="Calibri"/>
                <a:cs typeface="Arial"/>
              </a:rPr>
              <a:t> </a:t>
            </a:r>
            <a:endParaRPr lang="en-US" sz="1200" dirty="0">
              <a:latin typeface="Calibri"/>
              <a:ea typeface="Calibri"/>
              <a:cs typeface="Arial"/>
            </a:endParaRPr>
          </a:p>
          <a:p>
            <a:pPr marL="0" marR="0" algn="r">
              <a:lnSpc>
                <a:spcPct val="115000"/>
              </a:lnSpc>
              <a:spcBef>
                <a:spcPts val="0"/>
              </a:spcBef>
              <a:spcAft>
                <a:spcPts val="1000"/>
              </a:spcAft>
            </a:pPr>
            <a:r>
              <a:rPr lang="ar-SA" sz="1800" b="1" dirty="0">
                <a:latin typeface="Calibri"/>
                <a:ea typeface="Calibri"/>
                <a:cs typeface="Simplified Arabic"/>
              </a:rPr>
              <a:t>-محمد بن علي العباسي</a:t>
            </a:r>
            <a:endParaRPr lang="en-US" sz="1200" dirty="0">
              <a:latin typeface="Calibri"/>
              <a:ea typeface="Calibri"/>
              <a:cs typeface="Arial"/>
            </a:endParaRPr>
          </a:p>
          <a:p>
            <a:pPr marL="0" marR="0" algn="just" rtl="1">
              <a:lnSpc>
                <a:spcPct val="115000"/>
              </a:lnSpc>
              <a:spcBef>
                <a:spcPts val="0"/>
              </a:spcBef>
              <a:spcAft>
                <a:spcPts val="1000"/>
              </a:spcAft>
            </a:pPr>
            <a:r>
              <a:rPr lang="ar-SA" sz="1800" dirty="0">
                <a:latin typeface="Calibri"/>
                <a:ea typeface="Calibri"/>
                <a:cs typeface="Simplified Arabic"/>
              </a:rPr>
              <a:t>بعد وفاة ابا هاشم ابتدأ محمد بن علي نشاطه السياسي، والتف حوله عدد من الاتباع الجدد، وطلب منهم العمل بسرية تامة، وقد التحق به مسلمة بن الجبير صاحب ابا هاشم، وتعاهد على التعاون معه، وكان لمسلمة عدد من الاصحاب والاصدقاء في الكوفة يثق بهم وكان قد اخذ موافقتهم بالانتماء للتنظيم السري وقد اعطى اسماءهم لمحمد بن علي وطلب منه تثبيتها بديوانه الخاص، وكان عددهم تسعة نفر ومن بين هذه الاسماء بكير بن </a:t>
            </a:r>
            <a:r>
              <a:rPr lang="ar-SA" sz="1800" dirty="0" err="1">
                <a:latin typeface="Calibri"/>
                <a:ea typeface="Calibri"/>
                <a:cs typeface="Simplified Arabic"/>
              </a:rPr>
              <a:t>ماهان</a:t>
            </a:r>
            <a:r>
              <a:rPr lang="ar-SA" sz="1800" dirty="0">
                <a:latin typeface="Calibri"/>
                <a:ea typeface="Calibri"/>
                <a:cs typeface="Simplified Arabic"/>
              </a:rPr>
              <a:t> وابا سلمة الخلال ،</a:t>
            </a:r>
            <a:br>
              <a:rPr lang="ar-SA" sz="1800" dirty="0">
                <a:latin typeface="Calibri"/>
                <a:ea typeface="Calibri"/>
                <a:cs typeface="Simplified Arabic"/>
              </a:rPr>
            </a:br>
            <a:r>
              <a:rPr lang="ar-SA" sz="1800" dirty="0">
                <a:latin typeface="Calibri"/>
                <a:ea typeface="Calibri"/>
                <a:cs typeface="Simplified Arabic"/>
              </a:rPr>
              <a:t>وأخذت البيعة من الاتباع الجدد بشعار: (الرضا من آل محمد)، وعدم الاعلان عن اسم الامام العباسي، اتبع هذا الاجراء لأسباب عدة منها:</a:t>
            </a:r>
            <a:endParaRPr lang="en-US" sz="1200" dirty="0">
              <a:latin typeface="Calibri"/>
              <a:ea typeface="Calibri"/>
              <a:cs typeface="Arial"/>
            </a:endParaRPr>
          </a:p>
          <a:p>
            <a:pPr lvl="0" algn="just" rtl="1">
              <a:lnSpc>
                <a:spcPct val="115000"/>
              </a:lnSpc>
              <a:spcBef>
                <a:spcPts val="0"/>
              </a:spcBef>
              <a:spcAft>
                <a:spcPts val="1000"/>
              </a:spcAft>
              <a:buFont typeface="+mj-lt"/>
              <a:buAutoNum type="arabicPeriod"/>
            </a:pPr>
            <a:r>
              <a:rPr lang="ar-SA" sz="1800" dirty="0">
                <a:latin typeface="Calibri"/>
                <a:ea typeface="Calibri"/>
                <a:cs typeface="Simplified Arabic"/>
              </a:rPr>
              <a:t>الحرص على حياة الامام العباسي لأنه في حال التعرف عليه فان التنظيم سينهار.</a:t>
            </a:r>
            <a:endParaRPr lang="en-US" sz="1200" dirty="0">
              <a:latin typeface="Calibri"/>
              <a:ea typeface="Calibri"/>
              <a:cs typeface="Arial"/>
            </a:endParaRPr>
          </a:p>
          <a:p>
            <a:pPr lvl="0" algn="just" rtl="1">
              <a:lnSpc>
                <a:spcPct val="115000"/>
              </a:lnSpc>
              <a:spcBef>
                <a:spcPts val="0"/>
              </a:spcBef>
              <a:spcAft>
                <a:spcPts val="1000"/>
              </a:spcAft>
              <a:buFont typeface="+mj-lt"/>
              <a:buAutoNum type="arabicPeriod"/>
            </a:pPr>
            <a:r>
              <a:rPr lang="ar-SA" sz="1800" dirty="0">
                <a:latin typeface="Calibri"/>
                <a:ea typeface="Calibri"/>
                <a:cs typeface="Simplified Arabic"/>
              </a:rPr>
              <a:t>ابقاء اسم الامام العباسي بدون اعلان لان فيه منافع منها ان المتعافين مع العلويين من انصارهم ومحبيهم يتوقعون ان الامام علوي لأن الشعار المرفوع هو الرضا من آل محمد، وبذلك سيكون اندفاعهم واخلاصهم للتنظيم اكثر.</a:t>
            </a:r>
            <a:endParaRPr lang="en-US" sz="1200" dirty="0">
              <a:latin typeface="Calibri"/>
              <a:ea typeface="Calibri"/>
              <a:cs typeface="Arial"/>
            </a:endParaRPr>
          </a:p>
          <a:p>
            <a:pPr marL="228600" marR="0" algn="just" rtl="1">
              <a:lnSpc>
                <a:spcPct val="115000"/>
              </a:lnSpc>
              <a:spcBef>
                <a:spcPts val="0"/>
              </a:spcBef>
              <a:spcAft>
                <a:spcPts val="1000"/>
              </a:spcAft>
            </a:pPr>
            <a:r>
              <a:rPr lang="ar-SA" sz="1800" dirty="0">
                <a:latin typeface="Calibri"/>
                <a:ea typeface="Calibri"/>
                <a:cs typeface="Simplified Arabic"/>
              </a:rPr>
              <a:t>مارس الدعاة الاوائل دورهم بشكل سري للغاية وبتنظيم عالي الدقة وكانت ساحة دعايتهم تقتصر على الكوفة فقط، وربما سبب ذلك يعود إلى ان اهل الكوفة هم الاكثر </a:t>
            </a:r>
            <a:r>
              <a:rPr lang="ar-SA" sz="1800" dirty="0" err="1">
                <a:latin typeface="Calibri"/>
                <a:ea typeface="Calibri"/>
                <a:cs typeface="Simplified Arabic"/>
              </a:rPr>
              <a:t>ولاءاً</a:t>
            </a:r>
            <a:r>
              <a:rPr lang="ar-SA" sz="1800" dirty="0">
                <a:latin typeface="Calibri"/>
                <a:ea typeface="Calibri"/>
                <a:cs typeface="Simplified Arabic"/>
              </a:rPr>
              <a:t> للعلويين والاكثر </a:t>
            </a:r>
            <a:r>
              <a:rPr lang="ar-SA" sz="1800" dirty="0" err="1">
                <a:latin typeface="Calibri"/>
                <a:ea typeface="Calibri"/>
                <a:cs typeface="Simplified Arabic"/>
              </a:rPr>
              <a:t>عداءاً</a:t>
            </a:r>
            <a:r>
              <a:rPr lang="ar-SA" sz="1800" dirty="0">
                <a:latin typeface="Calibri"/>
                <a:ea typeface="Calibri"/>
                <a:cs typeface="Simplified Arabic"/>
              </a:rPr>
              <a:t> للخلافة الاموية، واقتصرت الدعوة فيها على الثقات الذين يمكن الاعتماد عليهم الا ان التنظيم خلال المدة 98-99 هـ لم يتجاوز عدد المنظمين الثلاثين فرداً.</a:t>
            </a:r>
            <a:br>
              <a:rPr lang="ar-SA" sz="1800" dirty="0">
                <a:latin typeface="Calibri"/>
                <a:ea typeface="Calibri"/>
                <a:cs typeface="Simplified Arabic"/>
              </a:rPr>
            </a:br>
            <a:r>
              <a:rPr lang="ar-SA" sz="1800" dirty="0">
                <a:latin typeface="Calibri"/>
                <a:ea typeface="Calibri"/>
                <a:cs typeface="Simplified Arabic"/>
              </a:rPr>
              <a:t>كان عدم حدوث تقدم بالتنظيم سبباً في عقد اجتماع لمناقشة البطء الموجود في تقدم سير التنظيم، وقد اتضح ان الكوفة ليس المكان المناسب لنشر الدعوة السرية فيها بسبب قوة تركيز الدولة الاموية على العراق من جهة كذلك قربها من دمشق عاصمة الدولة الاموية ؛ لذلك فلابد من اختيار مكان بديل لممارسة الدعوة، وكان من جهة المقترحات ان تكون دمشق ساحة لنشر التنظيم، الا ان بكير بن </a:t>
            </a:r>
            <a:r>
              <a:rPr lang="ar-SA" sz="1800" dirty="0" err="1">
                <a:latin typeface="Calibri"/>
                <a:ea typeface="Calibri"/>
                <a:cs typeface="Simplified Arabic"/>
              </a:rPr>
              <a:t>ماهان</a:t>
            </a:r>
            <a:r>
              <a:rPr lang="ar-SA" sz="1800" dirty="0">
                <a:latin typeface="Calibri"/>
                <a:ea typeface="Calibri"/>
                <a:cs typeface="Simplified Arabic"/>
              </a:rPr>
              <a:t> اكد على منطقة خراسان.</a:t>
            </a:r>
            <a:br>
              <a:rPr lang="ar-SA" sz="1800" dirty="0">
                <a:latin typeface="Calibri"/>
                <a:ea typeface="Calibri"/>
                <a:cs typeface="Simplified Arabic"/>
              </a:rPr>
            </a:br>
            <a:r>
              <a:rPr lang="ar-SA" sz="1800" dirty="0">
                <a:latin typeface="Calibri"/>
                <a:ea typeface="Calibri"/>
                <a:cs typeface="Simplified Arabic"/>
              </a:rPr>
              <a:t>توفي سنة 101هـ مسيرة النبال الذي كان حلقة وصل بين الدعاة والامام أحمد بن علي فارسلوا الدعاة بكير بن </a:t>
            </a:r>
            <a:r>
              <a:rPr lang="ar-SA" sz="1800" dirty="0" err="1">
                <a:latin typeface="Calibri"/>
                <a:ea typeface="Calibri"/>
                <a:cs typeface="Simplified Arabic"/>
              </a:rPr>
              <a:t>ماهان</a:t>
            </a:r>
            <a:r>
              <a:rPr lang="ar-SA" sz="1800" dirty="0">
                <a:latin typeface="Calibri"/>
                <a:ea typeface="Calibri"/>
                <a:cs typeface="Simplified Arabic"/>
              </a:rPr>
              <a:t> وقد حمل مبلغ 190 دينار جمعه الدعاة، ثن ليرى قول الامام بخراسان كمكان بديل عن الكوفة لنشر الدعوة، وصادف ان توفي اخ لبكير بن </a:t>
            </a:r>
            <a:r>
              <a:rPr lang="ar-SA" sz="1800" dirty="0" err="1">
                <a:latin typeface="Calibri"/>
                <a:ea typeface="Calibri"/>
                <a:cs typeface="Simplified Arabic"/>
              </a:rPr>
              <a:t>ماهان</a:t>
            </a:r>
            <a:r>
              <a:rPr lang="ar-SA" sz="1800" dirty="0">
                <a:latin typeface="Calibri"/>
                <a:ea typeface="Calibri"/>
                <a:cs typeface="Simplified Arabic"/>
              </a:rPr>
              <a:t> في بلاد السند ولم يكن له وريث وقد خلف ثروة كبيرة، فوافق الامام العباسي محمد على مقترح بكير بن </a:t>
            </a:r>
            <a:r>
              <a:rPr lang="ar-SA" sz="1800" dirty="0" err="1">
                <a:latin typeface="Calibri"/>
                <a:ea typeface="Calibri"/>
                <a:cs typeface="Simplified Arabic"/>
              </a:rPr>
              <a:t>ماهان</a:t>
            </a:r>
            <a:r>
              <a:rPr lang="ar-SA" sz="1800" dirty="0">
                <a:latin typeface="Calibri"/>
                <a:ea typeface="Calibri"/>
                <a:cs typeface="Simplified Arabic"/>
              </a:rPr>
              <a:t> وسمح له بالذهاب إلى السند وتفحص امور المنطقة اثناء طريقه للتعرف عليها اكثر، ففعل بكير بن </a:t>
            </a:r>
            <a:r>
              <a:rPr lang="ar-SA" sz="1800" dirty="0" err="1">
                <a:latin typeface="Calibri"/>
                <a:ea typeface="Calibri"/>
                <a:cs typeface="Simplified Arabic"/>
              </a:rPr>
              <a:t>ماهان</a:t>
            </a:r>
            <a:r>
              <a:rPr lang="ar-SA" sz="1800" dirty="0">
                <a:latin typeface="Calibri"/>
                <a:ea typeface="Calibri"/>
                <a:cs typeface="Simplified Arabic"/>
              </a:rPr>
              <a:t> راجعاً بالتعليمات إلى الدعاة في الكوفة، ثم شد رحال سفره باتجاه خراسان وجاب مدن عدة </a:t>
            </a:r>
            <a:r>
              <a:rPr lang="ar-SA" sz="1800" dirty="0" err="1">
                <a:latin typeface="Calibri"/>
                <a:ea typeface="Calibri"/>
                <a:cs typeface="Simplified Arabic"/>
              </a:rPr>
              <a:t>كجرمان</a:t>
            </a:r>
            <a:r>
              <a:rPr lang="ar-SA" sz="1800" dirty="0">
                <a:latin typeface="Calibri"/>
                <a:ea typeface="Calibri"/>
                <a:cs typeface="Simplified Arabic"/>
              </a:rPr>
              <a:t> ومرو ونجح بكسب اعضاء جدد من القبائل العربية القاطنة هناك لعل اهمهم هو: سليمان بن كثير الخزاعي الذي تمكن من كسب وتنظيم مجموعة من العرب والموالي، وهكذا ابتدأ التنظيم بالازدياد واتسعت قاعدته في خراسان ومناطقه.</a:t>
            </a:r>
            <a:endParaRPr lang="en-US" sz="1200" dirty="0">
              <a:latin typeface="Calibri"/>
              <a:ea typeface="Calibri"/>
              <a:cs typeface="Arial"/>
            </a:endParaRPr>
          </a:p>
          <a:p>
            <a:endParaRPr lang="en-US" dirty="0"/>
          </a:p>
        </p:txBody>
      </p:sp>
    </p:spTree>
    <p:extLst>
      <p:ext uri="{BB962C8B-B14F-4D97-AF65-F5344CB8AC3E}">
        <p14:creationId xmlns:p14="http://schemas.microsoft.com/office/powerpoint/2010/main" val="2133470208"/>
      </p:ext>
    </p:extLst>
  </p:cSld>
  <p:clrMapOvr>
    <a:masterClrMapping/>
  </p:clrMapOvr>
</p:sld>
</file>

<file path=ppt/theme/theme1.xml><?xml version="1.0" encoding="utf-8"?>
<a:theme xmlns:a="http://schemas.openxmlformats.org/drawingml/2006/main" name="أفق">
  <a:themeElements>
    <a:clrScheme name="أف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أف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ف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627</TotalTime>
  <Words>8834</Words>
  <Application>Microsoft Office PowerPoint</Application>
  <PresentationFormat>عرض على الشاشة (3:4)‏</PresentationFormat>
  <Paragraphs>322</Paragraphs>
  <Slides>43</Slides>
  <Notes>2</Notes>
  <HiddenSlides>0</HiddenSlides>
  <MMClips>0</MMClips>
  <ScaleCrop>false</ScaleCrop>
  <HeadingPairs>
    <vt:vector size="4" baseType="variant">
      <vt:variant>
        <vt:lpstr>نسق</vt:lpstr>
      </vt:variant>
      <vt:variant>
        <vt:i4>1</vt:i4>
      </vt:variant>
      <vt:variant>
        <vt:lpstr>عناوين الشرائح</vt:lpstr>
      </vt:variant>
      <vt:variant>
        <vt:i4>43</vt:i4>
      </vt:variant>
    </vt:vector>
  </HeadingPairs>
  <TitlesOfParts>
    <vt:vector size="44" baseType="lpstr">
      <vt:lpstr>أفق</vt:lpstr>
      <vt:lpstr>تاريخ الدولة العربية الاسلامية في العصر العباسي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العصر العباسي الاول</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النفوذ التركي ومحاولة الخليفة المتوكل للقضاء على نفوذهم :  </vt:lpstr>
      <vt:lpstr>العلاقات الخارجية </vt:lpstr>
      <vt:lpstr>عرض تقديمي في PowerPoint</vt:lpstr>
      <vt:lpstr>عرض تقديمي في PowerPoint</vt:lpstr>
      <vt:lpstr>المعطيات الحضارية للعصر العباسي الاول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عصر النفوذ التركي (عصر الفوضى العسكرية ) 247– 334 ه / 861 – 945 م</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السياسة التركية تجاه الموصل تاريخ ومواقف (1918-1925)</dc:title>
  <dc:creator>al marsa</dc:creator>
  <cp:lastModifiedBy>al marsa</cp:lastModifiedBy>
  <cp:revision>31</cp:revision>
  <dcterms:created xsi:type="dcterms:W3CDTF">2019-03-23T21:41:43Z</dcterms:created>
  <dcterms:modified xsi:type="dcterms:W3CDTF">2020-02-05T10:44:58Z</dcterms:modified>
</cp:coreProperties>
</file>